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omments/comment1.xml" ContentType="application/vnd.openxmlformats-officedocument.presentationml.comments+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comments/comment2.xml" ContentType="application/vnd.openxmlformats-officedocument.presentationml.comments+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omments/comment3.xml" ContentType="application/vnd.openxmlformats-officedocument.presentationml.comment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comments/comment4.xml" ContentType="application/vnd.openxmlformats-officedocument.presentationml.comments+xml"/>
  <Override PartName="/ppt/notesSlides/notesSlide28.xml" ContentType="application/vnd.openxmlformats-officedocument.presentationml.notesSlide+xml"/>
  <Override PartName="/ppt/comments/comment5.xml" ContentType="application/vnd.openxmlformats-officedocument.presentationml.comments+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80"/>
  </p:notesMasterIdLst>
  <p:sldIdLst>
    <p:sldId id="256" r:id="rId2"/>
    <p:sldId id="555" r:id="rId3"/>
    <p:sldId id="532" r:id="rId4"/>
    <p:sldId id="448" r:id="rId5"/>
    <p:sldId id="361" r:id="rId6"/>
    <p:sldId id="488" r:id="rId7"/>
    <p:sldId id="510" r:id="rId8"/>
    <p:sldId id="509" r:id="rId9"/>
    <p:sldId id="547" r:id="rId10"/>
    <p:sldId id="517" r:id="rId11"/>
    <p:sldId id="542" r:id="rId12"/>
    <p:sldId id="514" r:id="rId13"/>
    <p:sldId id="487" r:id="rId14"/>
    <p:sldId id="515" r:id="rId15"/>
    <p:sldId id="543" r:id="rId16"/>
    <p:sldId id="512" r:id="rId17"/>
    <p:sldId id="516" r:id="rId18"/>
    <p:sldId id="533" r:id="rId19"/>
    <p:sldId id="544" r:id="rId20"/>
    <p:sldId id="513" r:id="rId21"/>
    <p:sldId id="484" r:id="rId22"/>
    <p:sldId id="485" r:id="rId23"/>
    <p:sldId id="490" r:id="rId24"/>
    <p:sldId id="536" r:id="rId25"/>
    <p:sldId id="537" r:id="rId26"/>
    <p:sldId id="467" r:id="rId27"/>
    <p:sldId id="550" r:id="rId28"/>
    <p:sldId id="373" r:id="rId29"/>
    <p:sldId id="374" r:id="rId30"/>
    <p:sldId id="493" r:id="rId31"/>
    <p:sldId id="371" r:id="rId32"/>
    <p:sldId id="431" r:id="rId33"/>
    <p:sldId id="498" r:id="rId34"/>
    <p:sldId id="538" r:id="rId35"/>
    <p:sldId id="375" r:id="rId36"/>
    <p:sldId id="494" r:id="rId37"/>
    <p:sldId id="495" r:id="rId38"/>
    <p:sldId id="496" r:id="rId39"/>
    <p:sldId id="523" r:id="rId40"/>
    <p:sldId id="497" r:id="rId41"/>
    <p:sldId id="447" r:id="rId42"/>
    <p:sldId id="454" r:id="rId43"/>
    <p:sldId id="561" r:id="rId44"/>
    <p:sldId id="408" r:id="rId45"/>
    <p:sldId id="518" r:id="rId46"/>
    <p:sldId id="553" r:id="rId47"/>
    <p:sldId id="499" r:id="rId48"/>
    <p:sldId id="500" r:id="rId49"/>
    <p:sldId id="501" r:id="rId50"/>
    <p:sldId id="502" r:id="rId51"/>
    <p:sldId id="556" r:id="rId52"/>
    <p:sldId id="503" r:id="rId53"/>
    <p:sldId id="539" r:id="rId54"/>
    <p:sldId id="403" r:id="rId55"/>
    <p:sldId id="525" r:id="rId56"/>
    <p:sldId id="527" r:id="rId57"/>
    <p:sldId id="528" r:id="rId58"/>
    <p:sldId id="530" r:id="rId59"/>
    <p:sldId id="531" r:id="rId60"/>
    <p:sldId id="505" r:id="rId61"/>
    <p:sldId id="545" r:id="rId62"/>
    <p:sldId id="465" r:id="rId63"/>
    <p:sldId id="519" r:id="rId64"/>
    <p:sldId id="552" r:id="rId65"/>
    <p:sldId id="554" r:id="rId66"/>
    <p:sldId id="563" r:id="rId67"/>
    <p:sldId id="506" r:id="rId68"/>
    <p:sldId id="534" r:id="rId69"/>
    <p:sldId id="389" r:id="rId70"/>
    <p:sldId id="390" r:id="rId71"/>
    <p:sldId id="559" r:id="rId72"/>
    <p:sldId id="391" r:id="rId73"/>
    <p:sldId id="562" r:id="rId74"/>
    <p:sldId id="400" r:id="rId75"/>
    <p:sldId id="560" r:id="rId76"/>
    <p:sldId id="399" r:id="rId77"/>
    <p:sldId id="558" r:id="rId78"/>
    <p:sldId id="557" r:id="rId7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nberg, Joshua Michael" initials="RJM" lastIdx="2" clrIdx="0">
    <p:extLst/>
  </p:cmAuthor>
  <p:cmAuthor id="2" name="Rosenberg, Joshua Michael" initials="RJM [2]" lastIdx="1" clrIdx="1">
    <p:extLst/>
  </p:cmAuthor>
  <p:cmAuthor id="3" name="Rosenberg, Joshua Michael" initials="RJM [3]" lastIdx="1" clrIdx="2">
    <p:extLst/>
  </p:cmAuthor>
  <p:cmAuthor id="4" name="Rosenberg, Joshua Michael" initials="RJM [4]" lastIdx="1" clrIdx="3">
    <p:extLst/>
  </p:cmAuthor>
  <p:cmAuthor id="5" name="Rosenberg, Joshua Michael" initials="RJM [5]" lastIdx="1" clrIdx="4">
    <p:extLst/>
  </p:cmAuthor>
  <p:cmAuthor id="6" name="Jen Schmidt" initials="" lastIdx="17" clrIdx="5"/>
</p:cmAuthorLst>
</file>

<file path=ppt/presProps.xml><?xml version="1.0" encoding="utf-8"?>
<p:presentationPr xmlns:a="http://schemas.openxmlformats.org/drawingml/2006/main" xmlns:r="http://schemas.openxmlformats.org/officeDocument/2006/relationships" xmlns:p="http://schemas.openxmlformats.org/presentationml/2006/main">
  <p:prnPr/>
  <p:clrMru>
    <a:srgbClr val="FF8200"/>
    <a:srgbClr val="B5B8C4"/>
    <a:srgbClr val="E8D9B5"/>
    <a:srgbClr val="C89A58"/>
    <a:srgbClr val="94AE4A"/>
    <a:srgbClr val="0DB100"/>
    <a:srgbClr val="18453B"/>
    <a:srgbClr val="008183"/>
    <a:srgbClr val="0DB14B"/>
    <a:srgbClr val="FFD421"/>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008" autoAdjust="0"/>
    <p:restoredTop sz="81044" autoAdjust="0"/>
  </p:normalViewPr>
  <p:slideViewPr>
    <p:cSldViewPr snapToGrid="0" snapToObjects="1">
      <p:cViewPr>
        <p:scale>
          <a:sx n="88" d="100"/>
          <a:sy n="88" d="100"/>
        </p:scale>
        <p:origin x="2720" y="376"/>
      </p:cViewPr>
      <p:guideLst>
        <p:guide orient="horz" pos="2160"/>
        <p:guide pos="2880"/>
      </p:guideLst>
    </p:cSldViewPr>
  </p:slideViewPr>
  <p:notesTextViewPr>
    <p:cViewPr>
      <p:scale>
        <a:sx n="100" d="100"/>
        <a:sy n="100" d="100"/>
      </p:scale>
      <p:origin x="0" y="0"/>
    </p:cViewPr>
  </p:notesTextViewPr>
  <p:sorterViewPr>
    <p:cViewPr>
      <p:scale>
        <a:sx n="163" d="100"/>
        <a:sy n="163" d="100"/>
      </p:scale>
      <p:origin x="0" y="2048"/>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80" Type="http://schemas.openxmlformats.org/officeDocument/2006/relationships/notesMaster" Target="notesMasters/notesMaster1.xml"/><Relationship Id="rId81" Type="http://schemas.openxmlformats.org/officeDocument/2006/relationships/commentAuthors" Target="commentAuthors.xml"/><Relationship Id="rId82" Type="http://schemas.openxmlformats.org/officeDocument/2006/relationships/presProps" Target="presProps.xml"/><Relationship Id="rId83" Type="http://schemas.openxmlformats.org/officeDocument/2006/relationships/viewProps" Target="viewProps.xml"/><Relationship Id="rId84" Type="http://schemas.openxmlformats.org/officeDocument/2006/relationships/theme" Target="theme/theme1.xml"/><Relationship Id="rId85" Type="http://schemas.openxmlformats.org/officeDocument/2006/relationships/tableStyles" Target="tableStyles.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comments/comment1.xml><?xml version="1.0" encoding="utf-8"?>
<p:cmLst xmlns:a="http://schemas.openxmlformats.org/drawingml/2006/main" xmlns:r="http://schemas.openxmlformats.org/officeDocument/2006/relationships" xmlns:p="http://schemas.openxmlformats.org/presentationml/2006/main">
  <p:cm authorId="6" dt="2018-01-21T19:02:00.882" idx="1">
    <p:pos x="962" y="1031"/>
    <p:text>you can shorten this bullet to just say role and use of....</p:text>
  </p:cm>
  <p:cm authorId="6" dt="2018-01-21T19:02:33.366" idx="2">
    <p:pos x="1200" y="2415"/>
    <p:text>Thinking this can be shortened too but not sure of your point so I don't want to mess with it. </p:text>
  </p:cm>
</p:cmLst>
</file>

<file path=ppt/comments/comment2.xml><?xml version="1.0" encoding="utf-8"?>
<p:cmLst xmlns:a="http://schemas.openxmlformats.org/drawingml/2006/main" xmlns:r="http://schemas.openxmlformats.org/officeDocument/2006/relationships" xmlns:p="http://schemas.openxmlformats.org/presentationml/2006/main">
  <p:cm authorId="6" dt="2018-01-21T19:16:58.380" idx="3">
    <p:pos x="1239" y="1038"/>
    <p:text>2 comments about all these example slides: 1) use less text for each bullet; 2) in the title of each can you more clearly link the example to one of the 3 research foci you mention in previous slides -- students, teachers, researchers? They are supposed to be examples of those 3, right? It's not always clear which it belongs to and you want to make your organization clear. </p:text>
  </p:cm>
</p:cmLst>
</file>

<file path=ppt/comments/comment3.xml><?xml version="1.0" encoding="utf-8"?>
<p:cmLst xmlns:a="http://schemas.openxmlformats.org/drawingml/2006/main" xmlns:r="http://schemas.openxmlformats.org/officeDocument/2006/relationships" xmlns:p="http://schemas.openxmlformats.org/presentationml/2006/main">
  <p:cm authorId="6" dt="2018-01-21T19:47:19.753" idx="5">
    <p:pos x="2231" y="2100"/>
    <p:text>not sure that this necessarily matters but SciMo didn't use a phone app -- used pagers and scan trons</p:text>
  </p:cm>
</p:cmLst>
</file>

<file path=ppt/comments/comment4.xml><?xml version="1.0" encoding="utf-8"?>
<p:cmLst xmlns:a="http://schemas.openxmlformats.org/drawingml/2006/main" xmlns:r="http://schemas.openxmlformats.org/officeDocument/2006/relationships" xmlns:p="http://schemas.openxmlformats.org/presentationml/2006/main">
  <p:cm authorId="6" dt="2018-01-21T19:57:37.795" idx="10">
    <p:pos x="923" y="1754"/>
    <p:text>what is compelling here is that WHO is associated with universally low eng. -- I'd say it this way. Youre more likely to be dsengaged if choosing who. </p:text>
  </p:cm>
</p:cmLst>
</file>

<file path=ppt/comments/comment5.xml><?xml version="1.0" encoding="utf-8"?>
<p:cmLst xmlns:a="http://schemas.openxmlformats.org/drawingml/2006/main" xmlns:r="http://schemas.openxmlformats.org/officeDocument/2006/relationships" xmlns:p="http://schemas.openxmlformats.org/presentationml/2006/main">
  <p:cm authorId="6" dt="2018-01-21T19:57:37.795" idx="10">
    <p:pos x="923" y="1754"/>
    <p:text>what is compelling here is that WHO is associated with universally low eng. -- I'd say it this way. Youre more likely to be dsengaged if choosing who. </p:text>
  </p:cm>
</p: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DD7F421-8234-5646-AA37-99FDB5E174DE}" type="doc">
      <dgm:prSet loTypeId="urn:microsoft.com/office/officeart/2009/layout/ReverseList" loCatId="" qsTypeId="urn:microsoft.com/office/officeart/2005/8/quickstyle/simple4" qsCatId="simple" csTypeId="urn:microsoft.com/office/officeart/2005/8/colors/accent1_2" csCatId="accent1" phldr="1"/>
      <dgm:spPr/>
      <dgm:t>
        <a:bodyPr/>
        <a:lstStyle/>
        <a:p>
          <a:endParaRPr lang="en-US"/>
        </a:p>
      </dgm:t>
    </dgm:pt>
    <dgm:pt modelId="{151A008A-9BA9-904A-BB88-E71165A248C5}">
      <dgm:prSet phldrT="[Text]" custT="1"/>
      <dgm:spPr>
        <a:solidFill>
          <a:schemeClr val="accent3">
            <a:lumMod val="20000"/>
            <a:lumOff val="80000"/>
          </a:schemeClr>
        </a:solidFill>
      </dgm:spPr>
      <dgm:t>
        <a:bodyPr anchor="ctr"/>
        <a:lstStyle/>
        <a:p>
          <a:pPr algn="ctr"/>
          <a:r>
            <a:rPr lang="en-US" sz="2000" b="1" dirty="0" smtClean="0">
              <a:latin typeface="Helvetica Neue" charset="0"/>
              <a:ea typeface="Helvetica Neue" charset="0"/>
              <a:cs typeface="Helvetica Neue" charset="0"/>
            </a:rPr>
            <a:t>Students’ Work With Data</a:t>
          </a:r>
          <a:endParaRPr lang="en-US" sz="2000" b="1" dirty="0">
            <a:latin typeface="Helvetica Neue" charset="0"/>
            <a:ea typeface="Helvetica Neue" charset="0"/>
            <a:cs typeface="Helvetica Neue" charset="0"/>
          </a:endParaRPr>
        </a:p>
      </dgm:t>
    </dgm:pt>
    <dgm:pt modelId="{43D74B6B-875E-034C-869D-59BB2FA775B3}" type="parTrans" cxnId="{DA0795B1-84AC-B24B-8F18-88B4C0609085}">
      <dgm:prSet/>
      <dgm:spPr/>
      <dgm:t>
        <a:bodyPr/>
        <a:lstStyle/>
        <a:p>
          <a:endParaRPr lang="en-US"/>
        </a:p>
      </dgm:t>
    </dgm:pt>
    <dgm:pt modelId="{291F4044-61C7-CF41-A1A9-C1DCA9518D24}" type="sibTrans" cxnId="{DA0795B1-84AC-B24B-8F18-88B4C0609085}">
      <dgm:prSet/>
      <dgm:spPr/>
      <dgm:t>
        <a:bodyPr/>
        <a:lstStyle/>
        <a:p>
          <a:endParaRPr lang="en-US"/>
        </a:p>
      </dgm:t>
    </dgm:pt>
    <dgm:pt modelId="{CA7A9F00-98EB-FC43-991E-8BD98DDD2EC6}">
      <dgm:prSet phldrT="[Text]" custT="1"/>
      <dgm:spPr>
        <a:solidFill>
          <a:schemeClr val="accent3">
            <a:lumMod val="20000"/>
            <a:lumOff val="80000"/>
          </a:schemeClr>
        </a:solidFill>
      </dgm:spPr>
      <dgm:t>
        <a:bodyPr anchor="ctr"/>
        <a:lstStyle/>
        <a:p>
          <a:pPr algn="ctr"/>
          <a:r>
            <a:rPr lang="en-US" sz="2000" b="1" dirty="0" smtClean="0">
              <a:solidFill>
                <a:schemeClr val="tx1"/>
              </a:solidFill>
              <a:latin typeface="Helvetica Neue" charset="0"/>
              <a:ea typeface="Helvetica Neue" charset="0"/>
              <a:cs typeface="Helvetica Neue" charset="0"/>
            </a:rPr>
            <a:t>Teachers’ Support for Work With Data</a:t>
          </a:r>
          <a:endParaRPr lang="en-US" sz="2000" b="1" dirty="0">
            <a:solidFill>
              <a:schemeClr val="tx1"/>
            </a:solidFill>
          </a:endParaRPr>
        </a:p>
      </dgm:t>
    </dgm:pt>
    <dgm:pt modelId="{0E44657A-FAB1-514C-9138-79A2E07E23A8}" type="parTrans" cxnId="{891EECCA-B2EB-1F47-9437-82E6E39A8CEE}">
      <dgm:prSet/>
      <dgm:spPr/>
      <dgm:t>
        <a:bodyPr/>
        <a:lstStyle/>
        <a:p>
          <a:endParaRPr lang="en-US"/>
        </a:p>
      </dgm:t>
    </dgm:pt>
    <dgm:pt modelId="{039DA856-42EF-9E40-9794-DD0856BAC57D}" type="sibTrans" cxnId="{891EECCA-B2EB-1F47-9437-82E6E39A8CEE}">
      <dgm:prSet/>
      <dgm:spPr/>
      <dgm:t>
        <a:bodyPr/>
        <a:lstStyle/>
        <a:p>
          <a:endParaRPr lang="en-US"/>
        </a:p>
      </dgm:t>
    </dgm:pt>
    <dgm:pt modelId="{97AEF6E6-38A0-8D4B-A5A2-4FA4131D8617}" type="pres">
      <dgm:prSet presAssocID="{4DD7F421-8234-5646-AA37-99FDB5E174DE}" presName="Name0" presStyleCnt="0">
        <dgm:presLayoutVars>
          <dgm:chMax val="2"/>
          <dgm:chPref val="2"/>
          <dgm:animLvl val="lvl"/>
        </dgm:presLayoutVars>
      </dgm:prSet>
      <dgm:spPr/>
      <dgm:t>
        <a:bodyPr/>
        <a:lstStyle/>
        <a:p>
          <a:endParaRPr lang="en-US"/>
        </a:p>
      </dgm:t>
    </dgm:pt>
    <dgm:pt modelId="{AB4C1FB3-2B6B-AA44-AA11-E5279297D71B}" type="pres">
      <dgm:prSet presAssocID="{4DD7F421-8234-5646-AA37-99FDB5E174DE}" presName="LeftText" presStyleLbl="revTx" presStyleIdx="0" presStyleCnt="0">
        <dgm:presLayoutVars>
          <dgm:bulletEnabled val="1"/>
        </dgm:presLayoutVars>
      </dgm:prSet>
      <dgm:spPr/>
      <dgm:t>
        <a:bodyPr/>
        <a:lstStyle/>
        <a:p>
          <a:endParaRPr lang="en-US"/>
        </a:p>
      </dgm:t>
    </dgm:pt>
    <dgm:pt modelId="{33E36DC5-FDC1-3045-8FAF-5608E748A802}" type="pres">
      <dgm:prSet presAssocID="{4DD7F421-8234-5646-AA37-99FDB5E174DE}" presName="LeftNode" presStyleLbl="bgImgPlace1" presStyleIdx="0" presStyleCnt="2">
        <dgm:presLayoutVars>
          <dgm:chMax val="2"/>
          <dgm:chPref val="2"/>
        </dgm:presLayoutVars>
      </dgm:prSet>
      <dgm:spPr/>
      <dgm:t>
        <a:bodyPr/>
        <a:lstStyle/>
        <a:p>
          <a:endParaRPr lang="en-US"/>
        </a:p>
      </dgm:t>
    </dgm:pt>
    <dgm:pt modelId="{B4D792D2-1D92-6049-AAA8-42236E660B82}" type="pres">
      <dgm:prSet presAssocID="{4DD7F421-8234-5646-AA37-99FDB5E174DE}" presName="RightText" presStyleLbl="revTx" presStyleIdx="0" presStyleCnt="0">
        <dgm:presLayoutVars>
          <dgm:bulletEnabled val="1"/>
        </dgm:presLayoutVars>
      </dgm:prSet>
      <dgm:spPr/>
      <dgm:t>
        <a:bodyPr/>
        <a:lstStyle/>
        <a:p>
          <a:endParaRPr lang="en-US"/>
        </a:p>
      </dgm:t>
    </dgm:pt>
    <dgm:pt modelId="{4D29AE91-CCF2-D24E-86E2-EA9DF1EFFEF9}" type="pres">
      <dgm:prSet presAssocID="{4DD7F421-8234-5646-AA37-99FDB5E174DE}" presName="RightNode" presStyleLbl="bgImgPlace1" presStyleIdx="1" presStyleCnt="2">
        <dgm:presLayoutVars>
          <dgm:chMax val="0"/>
          <dgm:chPref val="0"/>
        </dgm:presLayoutVars>
      </dgm:prSet>
      <dgm:spPr/>
      <dgm:t>
        <a:bodyPr/>
        <a:lstStyle/>
        <a:p>
          <a:endParaRPr lang="en-US"/>
        </a:p>
      </dgm:t>
    </dgm:pt>
    <dgm:pt modelId="{41F31D1F-7DBC-9F4E-9A42-73727BD0013F}" type="pres">
      <dgm:prSet presAssocID="{4DD7F421-8234-5646-AA37-99FDB5E174DE}" presName="TopArrow" presStyleLbl="node1" presStyleIdx="0" presStyleCnt="2"/>
      <dgm:spPr>
        <a:solidFill>
          <a:srgbClr val="0DB14B"/>
        </a:solidFill>
      </dgm:spPr>
    </dgm:pt>
    <dgm:pt modelId="{107E27BE-E238-594B-B8D0-1ADA2B8A168C}" type="pres">
      <dgm:prSet presAssocID="{4DD7F421-8234-5646-AA37-99FDB5E174DE}" presName="BottomArrow" presStyleLbl="node1" presStyleIdx="1" presStyleCnt="2"/>
      <dgm:spPr>
        <a:solidFill>
          <a:srgbClr val="0DB14B"/>
        </a:solidFill>
      </dgm:spPr>
    </dgm:pt>
  </dgm:ptLst>
  <dgm:cxnLst>
    <dgm:cxn modelId="{22E21CC0-B8BD-3849-A4BA-35C9B4C39E0A}" type="presOf" srcId="{151A008A-9BA9-904A-BB88-E71165A248C5}" destId="{33E36DC5-FDC1-3045-8FAF-5608E748A802}" srcOrd="1" destOrd="0" presId="urn:microsoft.com/office/officeart/2009/layout/ReverseList"/>
    <dgm:cxn modelId="{65BB119A-9B50-3248-A97C-A4B7B3B04807}" type="presOf" srcId="{CA7A9F00-98EB-FC43-991E-8BD98DDD2EC6}" destId="{4D29AE91-CCF2-D24E-86E2-EA9DF1EFFEF9}" srcOrd="1" destOrd="0" presId="urn:microsoft.com/office/officeart/2009/layout/ReverseList"/>
    <dgm:cxn modelId="{D6C80EE9-6EF3-CA4E-A8CC-C2C9502EC0AC}" type="presOf" srcId="{4DD7F421-8234-5646-AA37-99FDB5E174DE}" destId="{97AEF6E6-38A0-8D4B-A5A2-4FA4131D8617}" srcOrd="0" destOrd="0" presId="urn:microsoft.com/office/officeart/2009/layout/ReverseList"/>
    <dgm:cxn modelId="{891EECCA-B2EB-1F47-9437-82E6E39A8CEE}" srcId="{4DD7F421-8234-5646-AA37-99FDB5E174DE}" destId="{CA7A9F00-98EB-FC43-991E-8BD98DDD2EC6}" srcOrd="1" destOrd="0" parTransId="{0E44657A-FAB1-514C-9138-79A2E07E23A8}" sibTransId="{039DA856-42EF-9E40-9794-DD0856BAC57D}"/>
    <dgm:cxn modelId="{DA0795B1-84AC-B24B-8F18-88B4C0609085}" srcId="{4DD7F421-8234-5646-AA37-99FDB5E174DE}" destId="{151A008A-9BA9-904A-BB88-E71165A248C5}" srcOrd="0" destOrd="0" parTransId="{43D74B6B-875E-034C-869D-59BB2FA775B3}" sibTransId="{291F4044-61C7-CF41-A1A9-C1DCA9518D24}"/>
    <dgm:cxn modelId="{D31ADF62-87EA-EB4D-A244-5C57BC9FA61A}" type="presOf" srcId="{151A008A-9BA9-904A-BB88-E71165A248C5}" destId="{AB4C1FB3-2B6B-AA44-AA11-E5279297D71B}" srcOrd="0" destOrd="0" presId="urn:microsoft.com/office/officeart/2009/layout/ReverseList"/>
    <dgm:cxn modelId="{E66E941B-C158-A543-A293-F1E9EA84CFD0}" type="presOf" srcId="{CA7A9F00-98EB-FC43-991E-8BD98DDD2EC6}" destId="{B4D792D2-1D92-6049-AAA8-42236E660B82}" srcOrd="0" destOrd="0" presId="urn:microsoft.com/office/officeart/2009/layout/ReverseList"/>
    <dgm:cxn modelId="{3CC01401-6232-D04D-90BB-6F530E320DE5}" type="presParOf" srcId="{97AEF6E6-38A0-8D4B-A5A2-4FA4131D8617}" destId="{AB4C1FB3-2B6B-AA44-AA11-E5279297D71B}" srcOrd="0" destOrd="0" presId="urn:microsoft.com/office/officeart/2009/layout/ReverseList"/>
    <dgm:cxn modelId="{8EA954E1-6A42-FF44-A78B-6C136BD5ECE3}" type="presParOf" srcId="{97AEF6E6-38A0-8D4B-A5A2-4FA4131D8617}" destId="{33E36DC5-FDC1-3045-8FAF-5608E748A802}" srcOrd="1" destOrd="0" presId="urn:microsoft.com/office/officeart/2009/layout/ReverseList"/>
    <dgm:cxn modelId="{3D5A3FF8-BDCE-EF40-A477-4765ABE679E9}" type="presParOf" srcId="{97AEF6E6-38A0-8D4B-A5A2-4FA4131D8617}" destId="{B4D792D2-1D92-6049-AAA8-42236E660B82}" srcOrd="2" destOrd="0" presId="urn:microsoft.com/office/officeart/2009/layout/ReverseList"/>
    <dgm:cxn modelId="{0C4D895C-7319-BF4E-9763-7C9B28A5F257}" type="presParOf" srcId="{97AEF6E6-38A0-8D4B-A5A2-4FA4131D8617}" destId="{4D29AE91-CCF2-D24E-86E2-EA9DF1EFFEF9}" srcOrd="3" destOrd="0" presId="urn:microsoft.com/office/officeart/2009/layout/ReverseList"/>
    <dgm:cxn modelId="{58077738-5A10-EA4A-B0E3-613B06656674}" type="presParOf" srcId="{97AEF6E6-38A0-8D4B-A5A2-4FA4131D8617}" destId="{41F31D1F-7DBC-9F4E-9A42-73727BD0013F}" srcOrd="4" destOrd="0" presId="urn:microsoft.com/office/officeart/2009/layout/ReverseList"/>
    <dgm:cxn modelId="{275DACB2-A9A1-1E46-9C01-E23B9A1291F1}" type="presParOf" srcId="{97AEF6E6-38A0-8D4B-A5A2-4FA4131D8617}" destId="{107E27BE-E238-594B-B8D0-1ADA2B8A168C}" srcOrd="5" destOrd="0" presId="urn:microsoft.com/office/officeart/2009/layout/Revers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DD7F421-8234-5646-AA37-99FDB5E174DE}" type="doc">
      <dgm:prSet loTypeId="urn:microsoft.com/office/officeart/2009/layout/ReverseList" loCatId="" qsTypeId="urn:microsoft.com/office/officeart/2005/8/quickstyle/simple4" qsCatId="simple" csTypeId="urn:microsoft.com/office/officeart/2005/8/colors/accent1_2" csCatId="accent1" phldr="1"/>
      <dgm:spPr/>
      <dgm:t>
        <a:bodyPr/>
        <a:lstStyle/>
        <a:p>
          <a:endParaRPr lang="en-US"/>
        </a:p>
      </dgm:t>
    </dgm:pt>
    <dgm:pt modelId="{151A008A-9BA9-904A-BB88-E71165A248C5}">
      <dgm:prSet phldrT="[Text]" custT="1"/>
      <dgm:spPr>
        <a:solidFill>
          <a:schemeClr val="accent3">
            <a:lumMod val="20000"/>
            <a:lumOff val="80000"/>
          </a:schemeClr>
        </a:solidFill>
      </dgm:spPr>
      <dgm:t>
        <a:bodyPr anchor="ctr"/>
        <a:lstStyle/>
        <a:p>
          <a:pPr algn="ctr"/>
          <a:r>
            <a:rPr lang="en-US" sz="2000" b="1" dirty="0" smtClean="0">
              <a:latin typeface="Helvetica Neue" charset="0"/>
              <a:ea typeface="Helvetica Neue" charset="0"/>
              <a:cs typeface="Helvetica Neue" charset="0"/>
            </a:rPr>
            <a:t>Students’ Work With Data</a:t>
          </a:r>
          <a:endParaRPr lang="en-US" sz="2000" b="1" dirty="0">
            <a:latin typeface="Helvetica Neue" charset="0"/>
            <a:ea typeface="Helvetica Neue" charset="0"/>
            <a:cs typeface="Helvetica Neue" charset="0"/>
          </a:endParaRPr>
        </a:p>
      </dgm:t>
    </dgm:pt>
    <dgm:pt modelId="{43D74B6B-875E-034C-869D-59BB2FA775B3}" type="parTrans" cxnId="{DA0795B1-84AC-B24B-8F18-88B4C0609085}">
      <dgm:prSet/>
      <dgm:spPr/>
      <dgm:t>
        <a:bodyPr/>
        <a:lstStyle/>
        <a:p>
          <a:endParaRPr lang="en-US"/>
        </a:p>
      </dgm:t>
    </dgm:pt>
    <dgm:pt modelId="{291F4044-61C7-CF41-A1A9-C1DCA9518D24}" type="sibTrans" cxnId="{DA0795B1-84AC-B24B-8F18-88B4C0609085}">
      <dgm:prSet/>
      <dgm:spPr/>
      <dgm:t>
        <a:bodyPr/>
        <a:lstStyle/>
        <a:p>
          <a:endParaRPr lang="en-US"/>
        </a:p>
      </dgm:t>
    </dgm:pt>
    <dgm:pt modelId="{CA7A9F00-98EB-FC43-991E-8BD98DDD2EC6}">
      <dgm:prSet phldrT="[Text]" custT="1"/>
      <dgm:spPr>
        <a:solidFill>
          <a:schemeClr val="accent3">
            <a:lumMod val="20000"/>
            <a:lumOff val="80000"/>
          </a:schemeClr>
        </a:solidFill>
      </dgm:spPr>
      <dgm:t>
        <a:bodyPr anchor="ctr"/>
        <a:lstStyle/>
        <a:p>
          <a:pPr algn="ctr"/>
          <a:r>
            <a:rPr lang="en-US" sz="2000" b="1" dirty="0" smtClean="0">
              <a:solidFill>
                <a:schemeClr val="tx1"/>
              </a:solidFill>
              <a:latin typeface="Helvetica Neue" charset="0"/>
              <a:ea typeface="Helvetica Neue" charset="0"/>
              <a:cs typeface="Helvetica Neue" charset="0"/>
            </a:rPr>
            <a:t>Teachers’ Support for Work With Data</a:t>
          </a:r>
          <a:endParaRPr lang="en-US" sz="2000" b="1" dirty="0">
            <a:solidFill>
              <a:schemeClr val="tx1"/>
            </a:solidFill>
          </a:endParaRPr>
        </a:p>
      </dgm:t>
    </dgm:pt>
    <dgm:pt modelId="{0E44657A-FAB1-514C-9138-79A2E07E23A8}" type="parTrans" cxnId="{891EECCA-B2EB-1F47-9437-82E6E39A8CEE}">
      <dgm:prSet/>
      <dgm:spPr/>
      <dgm:t>
        <a:bodyPr/>
        <a:lstStyle/>
        <a:p>
          <a:endParaRPr lang="en-US"/>
        </a:p>
      </dgm:t>
    </dgm:pt>
    <dgm:pt modelId="{039DA856-42EF-9E40-9794-DD0856BAC57D}" type="sibTrans" cxnId="{891EECCA-B2EB-1F47-9437-82E6E39A8CEE}">
      <dgm:prSet/>
      <dgm:spPr/>
      <dgm:t>
        <a:bodyPr/>
        <a:lstStyle/>
        <a:p>
          <a:endParaRPr lang="en-US"/>
        </a:p>
      </dgm:t>
    </dgm:pt>
    <dgm:pt modelId="{97AEF6E6-38A0-8D4B-A5A2-4FA4131D8617}" type="pres">
      <dgm:prSet presAssocID="{4DD7F421-8234-5646-AA37-99FDB5E174DE}" presName="Name0" presStyleCnt="0">
        <dgm:presLayoutVars>
          <dgm:chMax val="2"/>
          <dgm:chPref val="2"/>
          <dgm:animLvl val="lvl"/>
        </dgm:presLayoutVars>
      </dgm:prSet>
      <dgm:spPr/>
      <dgm:t>
        <a:bodyPr/>
        <a:lstStyle/>
        <a:p>
          <a:endParaRPr lang="en-US"/>
        </a:p>
      </dgm:t>
    </dgm:pt>
    <dgm:pt modelId="{AB4C1FB3-2B6B-AA44-AA11-E5279297D71B}" type="pres">
      <dgm:prSet presAssocID="{4DD7F421-8234-5646-AA37-99FDB5E174DE}" presName="LeftText" presStyleLbl="revTx" presStyleIdx="0" presStyleCnt="0">
        <dgm:presLayoutVars>
          <dgm:bulletEnabled val="1"/>
        </dgm:presLayoutVars>
      </dgm:prSet>
      <dgm:spPr/>
      <dgm:t>
        <a:bodyPr/>
        <a:lstStyle/>
        <a:p>
          <a:endParaRPr lang="en-US"/>
        </a:p>
      </dgm:t>
    </dgm:pt>
    <dgm:pt modelId="{33E36DC5-FDC1-3045-8FAF-5608E748A802}" type="pres">
      <dgm:prSet presAssocID="{4DD7F421-8234-5646-AA37-99FDB5E174DE}" presName="LeftNode" presStyleLbl="bgImgPlace1" presStyleIdx="0" presStyleCnt="2">
        <dgm:presLayoutVars>
          <dgm:chMax val="2"/>
          <dgm:chPref val="2"/>
        </dgm:presLayoutVars>
      </dgm:prSet>
      <dgm:spPr/>
      <dgm:t>
        <a:bodyPr/>
        <a:lstStyle/>
        <a:p>
          <a:endParaRPr lang="en-US"/>
        </a:p>
      </dgm:t>
    </dgm:pt>
    <dgm:pt modelId="{B4D792D2-1D92-6049-AAA8-42236E660B82}" type="pres">
      <dgm:prSet presAssocID="{4DD7F421-8234-5646-AA37-99FDB5E174DE}" presName="RightText" presStyleLbl="revTx" presStyleIdx="0" presStyleCnt="0">
        <dgm:presLayoutVars>
          <dgm:bulletEnabled val="1"/>
        </dgm:presLayoutVars>
      </dgm:prSet>
      <dgm:spPr/>
      <dgm:t>
        <a:bodyPr/>
        <a:lstStyle/>
        <a:p>
          <a:endParaRPr lang="en-US"/>
        </a:p>
      </dgm:t>
    </dgm:pt>
    <dgm:pt modelId="{4D29AE91-CCF2-D24E-86E2-EA9DF1EFFEF9}" type="pres">
      <dgm:prSet presAssocID="{4DD7F421-8234-5646-AA37-99FDB5E174DE}" presName="RightNode" presStyleLbl="bgImgPlace1" presStyleIdx="1" presStyleCnt="2">
        <dgm:presLayoutVars>
          <dgm:chMax val="0"/>
          <dgm:chPref val="0"/>
        </dgm:presLayoutVars>
      </dgm:prSet>
      <dgm:spPr/>
      <dgm:t>
        <a:bodyPr/>
        <a:lstStyle/>
        <a:p>
          <a:endParaRPr lang="en-US"/>
        </a:p>
      </dgm:t>
    </dgm:pt>
    <dgm:pt modelId="{41F31D1F-7DBC-9F4E-9A42-73727BD0013F}" type="pres">
      <dgm:prSet presAssocID="{4DD7F421-8234-5646-AA37-99FDB5E174DE}" presName="TopArrow" presStyleLbl="node1" presStyleIdx="0" presStyleCnt="2"/>
      <dgm:spPr>
        <a:solidFill>
          <a:srgbClr val="0DB14B"/>
        </a:solidFill>
      </dgm:spPr>
    </dgm:pt>
    <dgm:pt modelId="{107E27BE-E238-594B-B8D0-1ADA2B8A168C}" type="pres">
      <dgm:prSet presAssocID="{4DD7F421-8234-5646-AA37-99FDB5E174DE}" presName="BottomArrow" presStyleLbl="node1" presStyleIdx="1" presStyleCnt="2"/>
      <dgm:spPr>
        <a:solidFill>
          <a:srgbClr val="0DB14B"/>
        </a:solidFill>
      </dgm:spPr>
    </dgm:pt>
  </dgm:ptLst>
  <dgm:cxnLst>
    <dgm:cxn modelId="{176BFC2A-B82D-C044-A9BC-9FF571AD0B92}" type="presOf" srcId="{CA7A9F00-98EB-FC43-991E-8BD98DDD2EC6}" destId="{4D29AE91-CCF2-D24E-86E2-EA9DF1EFFEF9}" srcOrd="1" destOrd="0" presId="urn:microsoft.com/office/officeart/2009/layout/ReverseList"/>
    <dgm:cxn modelId="{1DF029A4-FCA3-994E-86B3-D57A089A6D5D}" type="presOf" srcId="{CA7A9F00-98EB-FC43-991E-8BD98DDD2EC6}" destId="{B4D792D2-1D92-6049-AAA8-42236E660B82}" srcOrd="0" destOrd="0" presId="urn:microsoft.com/office/officeart/2009/layout/ReverseList"/>
    <dgm:cxn modelId="{BC512425-A47E-864C-9A35-85C8F1752075}" type="presOf" srcId="{151A008A-9BA9-904A-BB88-E71165A248C5}" destId="{AB4C1FB3-2B6B-AA44-AA11-E5279297D71B}" srcOrd="0" destOrd="0" presId="urn:microsoft.com/office/officeart/2009/layout/ReverseList"/>
    <dgm:cxn modelId="{891EECCA-B2EB-1F47-9437-82E6E39A8CEE}" srcId="{4DD7F421-8234-5646-AA37-99FDB5E174DE}" destId="{CA7A9F00-98EB-FC43-991E-8BD98DDD2EC6}" srcOrd="1" destOrd="0" parTransId="{0E44657A-FAB1-514C-9138-79A2E07E23A8}" sibTransId="{039DA856-42EF-9E40-9794-DD0856BAC57D}"/>
    <dgm:cxn modelId="{DE6A7EAD-A287-1342-ADE6-4297C271EFAD}" type="presOf" srcId="{151A008A-9BA9-904A-BB88-E71165A248C5}" destId="{33E36DC5-FDC1-3045-8FAF-5608E748A802}" srcOrd="1" destOrd="0" presId="urn:microsoft.com/office/officeart/2009/layout/ReverseList"/>
    <dgm:cxn modelId="{DA0795B1-84AC-B24B-8F18-88B4C0609085}" srcId="{4DD7F421-8234-5646-AA37-99FDB5E174DE}" destId="{151A008A-9BA9-904A-BB88-E71165A248C5}" srcOrd="0" destOrd="0" parTransId="{43D74B6B-875E-034C-869D-59BB2FA775B3}" sibTransId="{291F4044-61C7-CF41-A1A9-C1DCA9518D24}"/>
    <dgm:cxn modelId="{02E9A1F3-B2A7-0146-BA90-5D0EED0544E4}" type="presOf" srcId="{4DD7F421-8234-5646-AA37-99FDB5E174DE}" destId="{97AEF6E6-38A0-8D4B-A5A2-4FA4131D8617}" srcOrd="0" destOrd="0" presId="urn:microsoft.com/office/officeart/2009/layout/ReverseList"/>
    <dgm:cxn modelId="{2C79E2E0-E4CF-F840-9521-3297611F2269}" type="presParOf" srcId="{97AEF6E6-38A0-8D4B-A5A2-4FA4131D8617}" destId="{AB4C1FB3-2B6B-AA44-AA11-E5279297D71B}" srcOrd="0" destOrd="0" presId="urn:microsoft.com/office/officeart/2009/layout/ReverseList"/>
    <dgm:cxn modelId="{EE871ED0-1B88-2B4E-8677-002D62E409CF}" type="presParOf" srcId="{97AEF6E6-38A0-8D4B-A5A2-4FA4131D8617}" destId="{33E36DC5-FDC1-3045-8FAF-5608E748A802}" srcOrd="1" destOrd="0" presId="urn:microsoft.com/office/officeart/2009/layout/ReverseList"/>
    <dgm:cxn modelId="{AE436723-B16A-5748-ACD6-3D485EC917D2}" type="presParOf" srcId="{97AEF6E6-38A0-8D4B-A5A2-4FA4131D8617}" destId="{B4D792D2-1D92-6049-AAA8-42236E660B82}" srcOrd="2" destOrd="0" presId="urn:microsoft.com/office/officeart/2009/layout/ReverseList"/>
    <dgm:cxn modelId="{F9828324-5D56-4C44-8D5E-B0F1F9E7D211}" type="presParOf" srcId="{97AEF6E6-38A0-8D4B-A5A2-4FA4131D8617}" destId="{4D29AE91-CCF2-D24E-86E2-EA9DF1EFFEF9}" srcOrd="3" destOrd="0" presId="urn:microsoft.com/office/officeart/2009/layout/ReverseList"/>
    <dgm:cxn modelId="{B3728682-AF8B-5B4D-8943-E949B33FB8CA}" type="presParOf" srcId="{97AEF6E6-38A0-8D4B-A5A2-4FA4131D8617}" destId="{41F31D1F-7DBC-9F4E-9A42-73727BD0013F}" srcOrd="4" destOrd="0" presId="urn:microsoft.com/office/officeart/2009/layout/ReverseList"/>
    <dgm:cxn modelId="{66CD4B38-295B-C742-8DD0-8E04FE7D544B}" type="presParOf" srcId="{97AEF6E6-38A0-8D4B-A5A2-4FA4131D8617}" destId="{107E27BE-E238-594B-B8D0-1ADA2B8A168C}" srcOrd="5" destOrd="0" presId="urn:microsoft.com/office/officeart/2009/layout/Revers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DD7F421-8234-5646-AA37-99FDB5E174DE}" type="doc">
      <dgm:prSet loTypeId="urn:microsoft.com/office/officeart/2009/layout/ReverseList" loCatId="" qsTypeId="urn:microsoft.com/office/officeart/2005/8/quickstyle/simple4" qsCatId="simple" csTypeId="urn:microsoft.com/office/officeart/2005/8/colors/accent1_2" csCatId="accent1" phldr="1"/>
      <dgm:spPr/>
      <dgm:t>
        <a:bodyPr/>
        <a:lstStyle/>
        <a:p>
          <a:endParaRPr lang="en-US"/>
        </a:p>
      </dgm:t>
    </dgm:pt>
    <dgm:pt modelId="{151A008A-9BA9-904A-BB88-E71165A248C5}">
      <dgm:prSet phldrT="[Text]" custT="1"/>
      <dgm:spPr>
        <a:solidFill>
          <a:schemeClr val="accent3">
            <a:lumMod val="20000"/>
            <a:lumOff val="80000"/>
          </a:schemeClr>
        </a:solidFill>
      </dgm:spPr>
      <dgm:t>
        <a:bodyPr anchor="ctr"/>
        <a:lstStyle/>
        <a:p>
          <a:pPr algn="ctr"/>
          <a:r>
            <a:rPr lang="en-US" sz="2000" b="1" dirty="0" smtClean="0">
              <a:latin typeface="Helvetica Neue" charset="0"/>
              <a:ea typeface="Helvetica Neue" charset="0"/>
              <a:cs typeface="Helvetica Neue" charset="0"/>
            </a:rPr>
            <a:t>Students’ Work With Data</a:t>
          </a:r>
          <a:endParaRPr lang="en-US" sz="2000" b="1" dirty="0">
            <a:latin typeface="Helvetica Neue" charset="0"/>
            <a:ea typeface="Helvetica Neue" charset="0"/>
            <a:cs typeface="Helvetica Neue" charset="0"/>
          </a:endParaRPr>
        </a:p>
      </dgm:t>
    </dgm:pt>
    <dgm:pt modelId="{43D74B6B-875E-034C-869D-59BB2FA775B3}" type="parTrans" cxnId="{DA0795B1-84AC-B24B-8F18-88B4C0609085}">
      <dgm:prSet/>
      <dgm:spPr/>
      <dgm:t>
        <a:bodyPr/>
        <a:lstStyle/>
        <a:p>
          <a:endParaRPr lang="en-US"/>
        </a:p>
      </dgm:t>
    </dgm:pt>
    <dgm:pt modelId="{291F4044-61C7-CF41-A1A9-C1DCA9518D24}" type="sibTrans" cxnId="{DA0795B1-84AC-B24B-8F18-88B4C0609085}">
      <dgm:prSet/>
      <dgm:spPr/>
      <dgm:t>
        <a:bodyPr/>
        <a:lstStyle/>
        <a:p>
          <a:endParaRPr lang="en-US"/>
        </a:p>
      </dgm:t>
    </dgm:pt>
    <dgm:pt modelId="{CA7A9F00-98EB-FC43-991E-8BD98DDD2EC6}">
      <dgm:prSet phldrT="[Text]" custT="1"/>
      <dgm:spPr>
        <a:solidFill>
          <a:schemeClr val="accent3">
            <a:lumMod val="20000"/>
            <a:lumOff val="80000"/>
          </a:schemeClr>
        </a:solidFill>
      </dgm:spPr>
      <dgm:t>
        <a:bodyPr anchor="ctr"/>
        <a:lstStyle/>
        <a:p>
          <a:pPr algn="ctr"/>
          <a:r>
            <a:rPr lang="en-US" sz="2000" b="1" dirty="0" smtClean="0">
              <a:solidFill>
                <a:schemeClr val="tx1"/>
              </a:solidFill>
              <a:latin typeface="Helvetica Neue" charset="0"/>
              <a:ea typeface="Helvetica Neue" charset="0"/>
              <a:cs typeface="Helvetica Neue" charset="0"/>
            </a:rPr>
            <a:t>Teachers’ Support for Work With Data</a:t>
          </a:r>
          <a:endParaRPr lang="en-US" sz="2000" b="1" dirty="0">
            <a:solidFill>
              <a:schemeClr val="tx1"/>
            </a:solidFill>
          </a:endParaRPr>
        </a:p>
      </dgm:t>
    </dgm:pt>
    <dgm:pt modelId="{0E44657A-FAB1-514C-9138-79A2E07E23A8}" type="parTrans" cxnId="{891EECCA-B2EB-1F47-9437-82E6E39A8CEE}">
      <dgm:prSet/>
      <dgm:spPr/>
      <dgm:t>
        <a:bodyPr/>
        <a:lstStyle/>
        <a:p>
          <a:endParaRPr lang="en-US"/>
        </a:p>
      </dgm:t>
    </dgm:pt>
    <dgm:pt modelId="{039DA856-42EF-9E40-9794-DD0856BAC57D}" type="sibTrans" cxnId="{891EECCA-B2EB-1F47-9437-82E6E39A8CEE}">
      <dgm:prSet/>
      <dgm:spPr/>
      <dgm:t>
        <a:bodyPr/>
        <a:lstStyle/>
        <a:p>
          <a:endParaRPr lang="en-US"/>
        </a:p>
      </dgm:t>
    </dgm:pt>
    <dgm:pt modelId="{97AEF6E6-38A0-8D4B-A5A2-4FA4131D8617}" type="pres">
      <dgm:prSet presAssocID="{4DD7F421-8234-5646-AA37-99FDB5E174DE}" presName="Name0" presStyleCnt="0">
        <dgm:presLayoutVars>
          <dgm:chMax val="2"/>
          <dgm:chPref val="2"/>
          <dgm:animLvl val="lvl"/>
        </dgm:presLayoutVars>
      </dgm:prSet>
      <dgm:spPr/>
      <dgm:t>
        <a:bodyPr/>
        <a:lstStyle/>
        <a:p>
          <a:endParaRPr lang="en-US"/>
        </a:p>
      </dgm:t>
    </dgm:pt>
    <dgm:pt modelId="{AB4C1FB3-2B6B-AA44-AA11-E5279297D71B}" type="pres">
      <dgm:prSet presAssocID="{4DD7F421-8234-5646-AA37-99FDB5E174DE}" presName="LeftText" presStyleLbl="revTx" presStyleIdx="0" presStyleCnt="0">
        <dgm:presLayoutVars>
          <dgm:bulletEnabled val="1"/>
        </dgm:presLayoutVars>
      </dgm:prSet>
      <dgm:spPr/>
      <dgm:t>
        <a:bodyPr/>
        <a:lstStyle/>
        <a:p>
          <a:endParaRPr lang="en-US"/>
        </a:p>
      </dgm:t>
    </dgm:pt>
    <dgm:pt modelId="{33E36DC5-FDC1-3045-8FAF-5608E748A802}" type="pres">
      <dgm:prSet presAssocID="{4DD7F421-8234-5646-AA37-99FDB5E174DE}" presName="LeftNode" presStyleLbl="bgImgPlace1" presStyleIdx="0" presStyleCnt="2">
        <dgm:presLayoutVars>
          <dgm:chMax val="2"/>
          <dgm:chPref val="2"/>
        </dgm:presLayoutVars>
      </dgm:prSet>
      <dgm:spPr/>
      <dgm:t>
        <a:bodyPr/>
        <a:lstStyle/>
        <a:p>
          <a:endParaRPr lang="en-US"/>
        </a:p>
      </dgm:t>
    </dgm:pt>
    <dgm:pt modelId="{B4D792D2-1D92-6049-AAA8-42236E660B82}" type="pres">
      <dgm:prSet presAssocID="{4DD7F421-8234-5646-AA37-99FDB5E174DE}" presName="RightText" presStyleLbl="revTx" presStyleIdx="0" presStyleCnt="0">
        <dgm:presLayoutVars>
          <dgm:bulletEnabled val="1"/>
        </dgm:presLayoutVars>
      </dgm:prSet>
      <dgm:spPr/>
      <dgm:t>
        <a:bodyPr/>
        <a:lstStyle/>
        <a:p>
          <a:endParaRPr lang="en-US"/>
        </a:p>
      </dgm:t>
    </dgm:pt>
    <dgm:pt modelId="{4D29AE91-CCF2-D24E-86E2-EA9DF1EFFEF9}" type="pres">
      <dgm:prSet presAssocID="{4DD7F421-8234-5646-AA37-99FDB5E174DE}" presName="RightNode" presStyleLbl="bgImgPlace1" presStyleIdx="1" presStyleCnt="2">
        <dgm:presLayoutVars>
          <dgm:chMax val="0"/>
          <dgm:chPref val="0"/>
        </dgm:presLayoutVars>
      </dgm:prSet>
      <dgm:spPr/>
      <dgm:t>
        <a:bodyPr/>
        <a:lstStyle/>
        <a:p>
          <a:endParaRPr lang="en-US"/>
        </a:p>
      </dgm:t>
    </dgm:pt>
    <dgm:pt modelId="{41F31D1F-7DBC-9F4E-9A42-73727BD0013F}" type="pres">
      <dgm:prSet presAssocID="{4DD7F421-8234-5646-AA37-99FDB5E174DE}" presName="TopArrow" presStyleLbl="node1" presStyleIdx="0" presStyleCnt="2"/>
      <dgm:spPr>
        <a:solidFill>
          <a:srgbClr val="0DB14B"/>
        </a:solidFill>
      </dgm:spPr>
    </dgm:pt>
    <dgm:pt modelId="{107E27BE-E238-594B-B8D0-1ADA2B8A168C}" type="pres">
      <dgm:prSet presAssocID="{4DD7F421-8234-5646-AA37-99FDB5E174DE}" presName="BottomArrow" presStyleLbl="node1" presStyleIdx="1" presStyleCnt="2"/>
      <dgm:spPr>
        <a:solidFill>
          <a:srgbClr val="0DB14B"/>
        </a:solidFill>
      </dgm:spPr>
    </dgm:pt>
  </dgm:ptLst>
  <dgm:cxnLst>
    <dgm:cxn modelId="{C34FFCCA-D10D-724D-AE5A-5CB32B392840}" type="presOf" srcId="{151A008A-9BA9-904A-BB88-E71165A248C5}" destId="{AB4C1FB3-2B6B-AA44-AA11-E5279297D71B}" srcOrd="0" destOrd="0" presId="urn:microsoft.com/office/officeart/2009/layout/ReverseList"/>
    <dgm:cxn modelId="{F8C7DEAA-7D2E-9C47-9B04-B9624DAFCFB4}" type="presOf" srcId="{4DD7F421-8234-5646-AA37-99FDB5E174DE}" destId="{97AEF6E6-38A0-8D4B-A5A2-4FA4131D8617}" srcOrd="0" destOrd="0" presId="urn:microsoft.com/office/officeart/2009/layout/ReverseList"/>
    <dgm:cxn modelId="{40B7D437-3B6C-F443-86D1-A2092EB39095}" type="presOf" srcId="{151A008A-9BA9-904A-BB88-E71165A248C5}" destId="{33E36DC5-FDC1-3045-8FAF-5608E748A802}" srcOrd="1" destOrd="0" presId="urn:microsoft.com/office/officeart/2009/layout/ReverseList"/>
    <dgm:cxn modelId="{97D5FE49-C0ED-0C41-A8EF-DDAF3745227A}" type="presOf" srcId="{CA7A9F00-98EB-FC43-991E-8BD98DDD2EC6}" destId="{B4D792D2-1D92-6049-AAA8-42236E660B82}" srcOrd="0" destOrd="0" presId="urn:microsoft.com/office/officeart/2009/layout/ReverseList"/>
    <dgm:cxn modelId="{891EECCA-B2EB-1F47-9437-82E6E39A8CEE}" srcId="{4DD7F421-8234-5646-AA37-99FDB5E174DE}" destId="{CA7A9F00-98EB-FC43-991E-8BD98DDD2EC6}" srcOrd="1" destOrd="0" parTransId="{0E44657A-FAB1-514C-9138-79A2E07E23A8}" sibTransId="{039DA856-42EF-9E40-9794-DD0856BAC57D}"/>
    <dgm:cxn modelId="{4DF758AA-CB17-3A4A-8806-DB6FDDA5BA0F}" type="presOf" srcId="{CA7A9F00-98EB-FC43-991E-8BD98DDD2EC6}" destId="{4D29AE91-CCF2-D24E-86E2-EA9DF1EFFEF9}" srcOrd="1" destOrd="0" presId="urn:microsoft.com/office/officeart/2009/layout/ReverseList"/>
    <dgm:cxn modelId="{DA0795B1-84AC-B24B-8F18-88B4C0609085}" srcId="{4DD7F421-8234-5646-AA37-99FDB5E174DE}" destId="{151A008A-9BA9-904A-BB88-E71165A248C5}" srcOrd="0" destOrd="0" parTransId="{43D74B6B-875E-034C-869D-59BB2FA775B3}" sibTransId="{291F4044-61C7-CF41-A1A9-C1DCA9518D24}"/>
    <dgm:cxn modelId="{62E96AF3-5A6C-E048-88BE-75865F6FB40A}" type="presParOf" srcId="{97AEF6E6-38A0-8D4B-A5A2-4FA4131D8617}" destId="{AB4C1FB3-2B6B-AA44-AA11-E5279297D71B}" srcOrd="0" destOrd="0" presId="urn:microsoft.com/office/officeart/2009/layout/ReverseList"/>
    <dgm:cxn modelId="{C443639C-85DF-9F43-B295-B20CA8EED427}" type="presParOf" srcId="{97AEF6E6-38A0-8D4B-A5A2-4FA4131D8617}" destId="{33E36DC5-FDC1-3045-8FAF-5608E748A802}" srcOrd="1" destOrd="0" presId="urn:microsoft.com/office/officeart/2009/layout/ReverseList"/>
    <dgm:cxn modelId="{277FAD21-AE7F-694D-ABF6-0FD27FC6C7FE}" type="presParOf" srcId="{97AEF6E6-38A0-8D4B-A5A2-4FA4131D8617}" destId="{B4D792D2-1D92-6049-AAA8-42236E660B82}" srcOrd="2" destOrd="0" presId="urn:microsoft.com/office/officeart/2009/layout/ReverseList"/>
    <dgm:cxn modelId="{EF4E92C0-3C9D-274B-A573-735D6FFFC229}" type="presParOf" srcId="{97AEF6E6-38A0-8D4B-A5A2-4FA4131D8617}" destId="{4D29AE91-CCF2-D24E-86E2-EA9DF1EFFEF9}" srcOrd="3" destOrd="0" presId="urn:microsoft.com/office/officeart/2009/layout/ReverseList"/>
    <dgm:cxn modelId="{1D185413-5ACE-8E42-A209-A9EA43DC25F7}" type="presParOf" srcId="{97AEF6E6-38A0-8D4B-A5A2-4FA4131D8617}" destId="{41F31D1F-7DBC-9F4E-9A42-73727BD0013F}" srcOrd="4" destOrd="0" presId="urn:microsoft.com/office/officeart/2009/layout/ReverseList"/>
    <dgm:cxn modelId="{84BC014D-0B96-A247-9AC6-D000C4A17FF3}" type="presParOf" srcId="{97AEF6E6-38A0-8D4B-A5A2-4FA4131D8617}" destId="{107E27BE-E238-594B-B8D0-1ADA2B8A168C}" srcOrd="5" destOrd="0" presId="urn:microsoft.com/office/officeart/2009/layout/Revers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DD7F421-8234-5646-AA37-99FDB5E174DE}" type="doc">
      <dgm:prSet loTypeId="urn:microsoft.com/office/officeart/2009/layout/ReverseList" loCatId="" qsTypeId="urn:microsoft.com/office/officeart/2005/8/quickstyle/simple4" qsCatId="simple" csTypeId="urn:microsoft.com/office/officeart/2005/8/colors/accent1_2" csCatId="accent1" phldr="1"/>
      <dgm:spPr/>
      <dgm:t>
        <a:bodyPr/>
        <a:lstStyle/>
        <a:p>
          <a:endParaRPr lang="en-US"/>
        </a:p>
      </dgm:t>
    </dgm:pt>
    <dgm:pt modelId="{151A008A-9BA9-904A-BB88-E71165A248C5}">
      <dgm:prSet phldrT="[Text]" custT="1"/>
      <dgm:spPr>
        <a:solidFill>
          <a:srgbClr val="E8D9B5"/>
        </a:solidFill>
      </dgm:spPr>
      <dgm:t>
        <a:bodyPr anchor="ctr"/>
        <a:lstStyle/>
        <a:p>
          <a:pPr algn="ctr"/>
          <a:r>
            <a:rPr lang="en-US" sz="2000" b="1" dirty="0" smtClean="0">
              <a:latin typeface="Helvetica Neue" charset="0"/>
              <a:ea typeface="Helvetica Neue" charset="0"/>
              <a:cs typeface="Helvetica Neue" charset="0"/>
            </a:rPr>
            <a:t>Students’ Work With Data</a:t>
          </a:r>
          <a:endParaRPr lang="en-US" sz="2000" b="1" dirty="0">
            <a:latin typeface="Helvetica Neue" charset="0"/>
            <a:ea typeface="Helvetica Neue" charset="0"/>
            <a:cs typeface="Helvetica Neue" charset="0"/>
          </a:endParaRPr>
        </a:p>
      </dgm:t>
    </dgm:pt>
    <dgm:pt modelId="{43D74B6B-875E-034C-869D-59BB2FA775B3}" type="parTrans" cxnId="{DA0795B1-84AC-B24B-8F18-88B4C0609085}">
      <dgm:prSet/>
      <dgm:spPr/>
      <dgm:t>
        <a:bodyPr/>
        <a:lstStyle/>
        <a:p>
          <a:endParaRPr lang="en-US"/>
        </a:p>
      </dgm:t>
    </dgm:pt>
    <dgm:pt modelId="{291F4044-61C7-CF41-A1A9-C1DCA9518D24}" type="sibTrans" cxnId="{DA0795B1-84AC-B24B-8F18-88B4C0609085}">
      <dgm:prSet/>
      <dgm:spPr/>
      <dgm:t>
        <a:bodyPr/>
        <a:lstStyle/>
        <a:p>
          <a:endParaRPr lang="en-US"/>
        </a:p>
      </dgm:t>
    </dgm:pt>
    <dgm:pt modelId="{CA7A9F00-98EB-FC43-991E-8BD98DDD2EC6}">
      <dgm:prSet phldrT="[Text]" custT="1"/>
      <dgm:spPr>
        <a:solidFill>
          <a:schemeClr val="accent3">
            <a:lumMod val="20000"/>
            <a:lumOff val="80000"/>
          </a:schemeClr>
        </a:solidFill>
      </dgm:spPr>
      <dgm:t>
        <a:bodyPr anchor="ctr"/>
        <a:lstStyle/>
        <a:p>
          <a:pPr algn="ctr"/>
          <a:r>
            <a:rPr lang="en-US" sz="2000" b="1" dirty="0" smtClean="0">
              <a:solidFill>
                <a:schemeClr val="tx1"/>
              </a:solidFill>
              <a:latin typeface="Helvetica Neue" charset="0"/>
              <a:ea typeface="Helvetica Neue" charset="0"/>
              <a:cs typeface="Helvetica Neue" charset="0"/>
            </a:rPr>
            <a:t>Teachers’ Support for Work With Data</a:t>
          </a:r>
          <a:endParaRPr lang="en-US" sz="2000" b="1" dirty="0">
            <a:solidFill>
              <a:schemeClr val="tx1"/>
            </a:solidFill>
          </a:endParaRPr>
        </a:p>
      </dgm:t>
    </dgm:pt>
    <dgm:pt modelId="{0E44657A-FAB1-514C-9138-79A2E07E23A8}" type="parTrans" cxnId="{891EECCA-B2EB-1F47-9437-82E6E39A8CEE}">
      <dgm:prSet/>
      <dgm:spPr/>
      <dgm:t>
        <a:bodyPr/>
        <a:lstStyle/>
        <a:p>
          <a:endParaRPr lang="en-US"/>
        </a:p>
      </dgm:t>
    </dgm:pt>
    <dgm:pt modelId="{039DA856-42EF-9E40-9794-DD0856BAC57D}" type="sibTrans" cxnId="{891EECCA-B2EB-1F47-9437-82E6E39A8CEE}">
      <dgm:prSet/>
      <dgm:spPr/>
      <dgm:t>
        <a:bodyPr/>
        <a:lstStyle/>
        <a:p>
          <a:endParaRPr lang="en-US"/>
        </a:p>
      </dgm:t>
    </dgm:pt>
    <dgm:pt modelId="{97AEF6E6-38A0-8D4B-A5A2-4FA4131D8617}" type="pres">
      <dgm:prSet presAssocID="{4DD7F421-8234-5646-AA37-99FDB5E174DE}" presName="Name0" presStyleCnt="0">
        <dgm:presLayoutVars>
          <dgm:chMax val="2"/>
          <dgm:chPref val="2"/>
          <dgm:animLvl val="lvl"/>
        </dgm:presLayoutVars>
      </dgm:prSet>
      <dgm:spPr/>
      <dgm:t>
        <a:bodyPr/>
        <a:lstStyle/>
        <a:p>
          <a:endParaRPr lang="en-US"/>
        </a:p>
      </dgm:t>
    </dgm:pt>
    <dgm:pt modelId="{AB4C1FB3-2B6B-AA44-AA11-E5279297D71B}" type="pres">
      <dgm:prSet presAssocID="{4DD7F421-8234-5646-AA37-99FDB5E174DE}" presName="LeftText" presStyleLbl="revTx" presStyleIdx="0" presStyleCnt="0">
        <dgm:presLayoutVars>
          <dgm:bulletEnabled val="1"/>
        </dgm:presLayoutVars>
      </dgm:prSet>
      <dgm:spPr/>
      <dgm:t>
        <a:bodyPr/>
        <a:lstStyle/>
        <a:p>
          <a:endParaRPr lang="en-US"/>
        </a:p>
      </dgm:t>
    </dgm:pt>
    <dgm:pt modelId="{33E36DC5-FDC1-3045-8FAF-5608E748A802}" type="pres">
      <dgm:prSet presAssocID="{4DD7F421-8234-5646-AA37-99FDB5E174DE}" presName="LeftNode" presStyleLbl="bgImgPlace1" presStyleIdx="0" presStyleCnt="2">
        <dgm:presLayoutVars>
          <dgm:chMax val="2"/>
          <dgm:chPref val="2"/>
        </dgm:presLayoutVars>
      </dgm:prSet>
      <dgm:spPr/>
      <dgm:t>
        <a:bodyPr/>
        <a:lstStyle/>
        <a:p>
          <a:endParaRPr lang="en-US"/>
        </a:p>
      </dgm:t>
    </dgm:pt>
    <dgm:pt modelId="{B4D792D2-1D92-6049-AAA8-42236E660B82}" type="pres">
      <dgm:prSet presAssocID="{4DD7F421-8234-5646-AA37-99FDB5E174DE}" presName="RightText" presStyleLbl="revTx" presStyleIdx="0" presStyleCnt="0">
        <dgm:presLayoutVars>
          <dgm:bulletEnabled val="1"/>
        </dgm:presLayoutVars>
      </dgm:prSet>
      <dgm:spPr/>
      <dgm:t>
        <a:bodyPr/>
        <a:lstStyle/>
        <a:p>
          <a:endParaRPr lang="en-US"/>
        </a:p>
      </dgm:t>
    </dgm:pt>
    <dgm:pt modelId="{4D29AE91-CCF2-D24E-86E2-EA9DF1EFFEF9}" type="pres">
      <dgm:prSet presAssocID="{4DD7F421-8234-5646-AA37-99FDB5E174DE}" presName="RightNode" presStyleLbl="bgImgPlace1" presStyleIdx="1" presStyleCnt="2">
        <dgm:presLayoutVars>
          <dgm:chMax val="0"/>
          <dgm:chPref val="0"/>
        </dgm:presLayoutVars>
      </dgm:prSet>
      <dgm:spPr/>
      <dgm:t>
        <a:bodyPr/>
        <a:lstStyle/>
        <a:p>
          <a:endParaRPr lang="en-US"/>
        </a:p>
      </dgm:t>
    </dgm:pt>
    <dgm:pt modelId="{41F31D1F-7DBC-9F4E-9A42-73727BD0013F}" type="pres">
      <dgm:prSet presAssocID="{4DD7F421-8234-5646-AA37-99FDB5E174DE}" presName="TopArrow" presStyleLbl="node1" presStyleIdx="0" presStyleCnt="2"/>
      <dgm:spPr>
        <a:solidFill>
          <a:srgbClr val="0DB14B"/>
        </a:solidFill>
      </dgm:spPr>
    </dgm:pt>
    <dgm:pt modelId="{107E27BE-E238-594B-B8D0-1ADA2B8A168C}" type="pres">
      <dgm:prSet presAssocID="{4DD7F421-8234-5646-AA37-99FDB5E174DE}" presName="BottomArrow" presStyleLbl="node1" presStyleIdx="1" presStyleCnt="2"/>
      <dgm:spPr>
        <a:solidFill>
          <a:srgbClr val="0DB14B"/>
        </a:solidFill>
      </dgm:spPr>
    </dgm:pt>
  </dgm:ptLst>
  <dgm:cxnLst>
    <dgm:cxn modelId="{DD76121E-FF9C-4741-AC00-CF5729138755}" type="presOf" srcId="{4DD7F421-8234-5646-AA37-99FDB5E174DE}" destId="{97AEF6E6-38A0-8D4B-A5A2-4FA4131D8617}" srcOrd="0" destOrd="0" presId="urn:microsoft.com/office/officeart/2009/layout/ReverseList"/>
    <dgm:cxn modelId="{3B5D3F0A-E241-E443-93C4-FEF4EC69B5EA}" type="presOf" srcId="{CA7A9F00-98EB-FC43-991E-8BD98DDD2EC6}" destId="{B4D792D2-1D92-6049-AAA8-42236E660B82}" srcOrd="0" destOrd="0" presId="urn:microsoft.com/office/officeart/2009/layout/ReverseList"/>
    <dgm:cxn modelId="{37B860DA-B013-7849-896A-39FFF847736D}" type="presOf" srcId="{151A008A-9BA9-904A-BB88-E71165A248C5}" destId="{33E36DC5-FDC1-3045-8FAF-5608E748A802}" srcOrd="1" destOrd="0" presId="urn:microsoft.com/office/officeart/2009/layout/ReverseList"/>
    <dgm:cxn modelId="{891EECCA-B2EB-1F47-9437-82E6E39A8CEE}" srcId="{4DD7F421-8234-5646-AA37-99FDB5E174DE}" destId="{CA7A9F00-98EB-FC43-991E-8BD98DDD2EC6}" srcOrd="1" destOrd="0" parTransId="{0E44657A-FAB1-514C-9138-79A2E07E23A8}" sibTransId="{039DA856-42EF-9E40-9794-DD0856BAC57D}"/>
    <dgm:cxn modelId="{DA0795B1-84AC-B24B-8F18-88B4C0609085}" srcId="{4DD7F421-8234-5646-AA37-99FDB5E174DE}" destId="{151A008A-9BA9-904A-BB88-E71165A248C5}" srcOrd="0" destOrd="0" parTransId="{43D74B6B-875E-034C-869D-59BB2FA775B3}" sibTransId="{291F4044-61C7-CF41-A1A9-C1DCA9518D24}"/>
    <dgm:cxn modelId="{8C6578E6-BDE0-A245-B6D7-B0420E72DA30}" type="presOf" srcId="{151A008A-9BA9-904A-BB88-E71165A248C5}" destId="{AB4C1FB3-2B6B-AA44-AA11-E5279297D71B}" srcOrd="0" destOrd="0" presId="urn:microsoft.com/office/officeart/2009/layout/ReverseList"/>
    <dgm:cxn modelId="{36C87A09-192F-0142-AC57-E1F45FB92C83}" type="presOf" srcId="{CA7A9F00-98EB-FC43-991E-8BD98DDD2EC6}" destId="{4D29AE91-CCF2-D24E-86E2-EA9DF1EFFEF9}" srcOrd="1" destOrd="0" presId="urn:microsoft.com/office/officeart/2009/layout/ReverseList"/>
    <dgm:cxn modelId="{729F392B-BB5A-A244-895F-8CDB178623E5}" type="presParOf" srcId="{97AEF6E6-38A0-8D4B-A5A2-4FA4131D8617}" destId="{AB4C1FB3-2B6B-AA44-AA11-E5279297D71B}" srcOrd="0" destOrd="0" presId="urn:microsoft.com/office/officeart/2009/layout/ReverseList"/>
    <dgm:cxn modelId="{C231DF2B-A926-654C-AE4F-86D738F22598}" type="presParOf" srcId="{97AEF6E6-38A0-8D4B-A5A2-4FA4131D8617}" destId="{33E36DC5-FDC1-3045-8FAF-5608E748A802}" srcOrd="1" destOrd="0" presId="urn:microsoft.com/office/officeart/2009/layout/ReverseList"/>
    <dgm:cxn modelId="{6EF8636C-07F4-724A-B195-1E34B7168620}" type="presParOf" srcId="{97AEF6E6-38A0-8D4B-A5A2-4FA4131D8617}" destId="{B4D792D2-1D92-6049-AAA8-42236E660B82}" srcOrd="2" destOrd="0" presId="urn:microsoft.com/office/officeart/2009/layout/ReverseList"/>
    <dgm:cxn modelId="{45DE9192-C12F-5F47-BEB9-66E8935CD5AC}" type="presParOf" srcId="{97AEF6E6-38A0-8D4B-A5A2-4FA4131D8617}" destId="{4D29AE91-CCF2-D24E-86E2-EA9DF1EFFEF9}" srcOrd="3" destOrd="0" presId="urn:microsoft.com/office/officeart/2009/layout/ReverseList"/>
    <dgm:cxn modelId="{F15813B4-08A8-9F45-A04F-E96ADF2E6634}" type="presParOf" srcId="{97AEF6E6-38A0-8D4B-A5A2-4FA4131D8617}" destId="{41F31D1F-7DBC-9F4E-9A42-73727BD0013F}" srcOrd="4" destOrd="0" presId="urn:microsoft.com/office/officeart/2009/layout/ReverseList"/>
    <dgm:cxn modelId="{2169DABF-7A73-764E-A298-4D11C5DE0F85}" type="presParOf" srcId="{97AEF6E6-38A0-8D4B-A5A2-4FA4131D8617}" destId="{107E27BE-E238-594B-B8D0-1ADA2B8A168C}" srcOrd="5" destOrd="0" presId="urn:microsoft.com/office/officeart/2009/layout/Revers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DD7F421-8234-5646-AA37-99FDB5E174DE}" type="doc">
      <dgm:prSet loTypeId="urn:microsoft.com/office/officeart/2009/layout/ReverseList" loCatId="" qsTypeId="urn:microsoft.com/office/officeart/2005/8/quickstyle/simple4" qsCatId="simple" csTypeId="urn:microsoft.com/office/officeart/2005/8/colors/accent1_2" csCatId="accent1" phldr="1"/>
      <dgm:spPr/>
      <dgm:t>
        <a:bodyPr/>
        <a:lstStyle/>
        <a:p>
          <a:endParaRPr lang="en-US"/>
        </a:p>
      </dgm:t>
    </dgm:pt>
    <dgm:pt modelId="{151A008A-9BA9-904A-BB88-E71165A248C5}">
      <dgm:prSet phldrT="[Text]" custT="1"/>
      <dgm:spPr>
        <a:solidFill>
          <a:schemeClr val="accent3">
            <a:lumMod val="20000"/>
            <a:lumOff val="80000"/>
          </a:schemeClr>
        </a:solidFill>
      </dgm:spPr>
      <dgm:t>
        <a:bodyPr anchor="ctr"/>
        <a:lstStyle/>
        <a:p>
          <a:pPr algn="ctr"/>
          <a:r>
            <a:rPr lang="en-US" sz="2000" b="1" dirty="0" smtClean="0">
              <a:latin typeface="Helvetica Neue" charset="0"/>
              <a:ea typeface="Helvetica Neue" charset="0"/>
              <a:cs typeface="Helvetica Neue" charset="0"/>
            </a:rPr>
            <a:t>Students’ Work With Data</a:t>
          </a:r>
          <a:endParaRPr lang="en-US" sz="2000" b="1" dirty="0">
            <a:latin typeface="Helvetica Neue" charset="0"/>
            <a:ea typeface="Helvetica Neue" charset="0"/>
            <a:cs typeface="Helvetica Neue" charset="0"/>
          </a:endParaRPr>
        </a:p>
      </dgm:t>
    </dgm:pt>
    <dgm:pt modelId="{43D74B6B-875E-034C-869D-59BB2FA775B3}" type="parTrans" cxnId="{DA0795B1-84AC-B24B-8F18-88B4C0609085}">
      <dgm:prSet/>
      <dgm:spPr/>
      <dgm:t>
        <a:bodyPr/>
        <a:lstStyle/>
        <a:p>
          <a:endParaRPr lang="en-US"/>
        </a:p>
      </dgm:t>
    </dgm:pt>
    <dgm:pt modelId="{291F4044-61C7-CF41-A1A9-C1DCA9518D24}" type="sibTrans" cxnId="{DA0795B1-84AC-B24B-8F18-88B4C0609085}">
      <dgm:prSet/>
      <dgm:spPr/>
      <dgm:t>
        <a:bodyPr/>
        <a:lstStyle/>
        <a:p>
          <a:endParaRPr lang="en-US"/>
        </a:p>
      </dgm:t>
    </dgm:pt>
    <dgm:pt modelId="{CA7A9F00-98EB-FC43-991E-8BD98DDD2EC6}">
      <dgm:prSet phldrT="[Text]" custT="1"/>
      <dgm:spPr>
        <a:solidFill>
          <a:srgbClr val="E8D9B5"/>
        </a:solidFill>
      </dgm:spPr>
      <dgm:t>
        <a:bodyPr anchor="ctr"/>
        <a:lstStyle/>
        <a:p>
          <a:pPr algn="ctr"/>
          <a:r>
            <a:rPr lang="en-US" sz="2000" b="1" cap="none" spc="0" dirty="0" smtClean="0">
              <a:ln w="0"/>
              <a:solidFill>
                <a:schemeClr val="tx1"/>
              </a:solidFill>
              <a:effectLst>
                <a:outerShdw blurRad="38100" dist="19050" dir="2700000" algn="tl" rotWithShape="0">
                  <a:schemeClr val="dk1">
                    <a:alpha val="40000"/>
                  </a:schemeClr>
                </a:outerShdw>
              </a:effectLst>
              <a:latin typeface="Helvetica Neue" charset="0"/>
              <a:ea typeface="Helvetica Neue" charset="0"/>
              <a:cs typeface="Helvetica Neue" charset="0"/>
            </a:rPr>
            <a:t>Teachers’ Support for Work With Data</a:t>
          </a:r>
          <a:endParaRPr lang="en-US" sz="2000" b="1" cap="none" spc="0" dirty="0">
            <a:ln w="0"/>
            <a:solidFill>
              <a:schemeClr val="tx1"/>
            </a:solidFill>
            <a:effectLst>
              <a:outerShdw blurRad="38100" dist="19050" dir="2700000" algn="tl" rotWithShape="0">
                <a:schemeClr val="dk1">
                  <a:alpha val="40000"/>
                </a:schemeClr>
              </a:outerShdw>
            </a:effectLst>
          </a:endParaRPr>
        </a:p>
      </dgm:t>
    </dgm:pt>
    <dgm:pt modelId="{0E44657A-FAB1-514C-9138-79A2E07E23A8}" type="parTrans" cxnId="{891EECCA-B2EB-1F47-9437-82E6E39A8CEE}">
      <dgm:prSet/>
      <dgm:spPr/>
      <dgm:t>
        <a:bodyPr/>
        <a:lstStyle/>
        <a:p>
          <a:endParaRPr lang="en-US"/>
        </a:p>
      </dgm:t>
    </dgm:pt>
    <dgm:pt modelId="{039DA856-42EF-9E40-9794-DD0856BAC57D}" type="sibTrans" cxnId="{891EECCA-B2EB-1F47-9437-82E6E39A8CEE}">
      <dgm:prSet/>
      <dgm:spPr/>
      <dgm:t>
        <a:bodyPr/>
        <a:lstStyle/>
        <a:p>
          <a:endParaRPr lang="en-US"/>
        </a:p>
      </dgm:t>
    </dgm:pt>
    <dgm:pt modelId="{97AEF6E6-38A0-8D4B-A5A2-4FA4131D8617}" type="pres">
      <dgm:prSet presAssocID="{4DD7F421-8234-5646-AA37-99FDB5E174DE}" presName="Name0" presStyleCnt="0">
        <dgm:presLayoutVars>
          <dgm:chMax val="2"/>
          <dgm:chPref val="2"/>
          <dgm:animLvl val="lvl"/>
        </dgm:presLayoutVars>
      </dgm:prSet>
      <dgm:spPr/>
      <dgm:t>
        <a:bodyPr/>
        <a:lstStyle/>
        <a:p>
          <a:endParaRPr lang="en-US"/>
        </a:p>
      </dgm:t>
    </dgm:pt>
    <dgm:pt modelId="{AB4C1FB3-2B6B-AA44-AA11-E5279297D71B}" type="pres">
      <dgm:prSet presAssocID="{4DD7F421-8234-5646-AA37-99FDB5E174DE}" presName="LeftText" presStyleLbl="revTx" presStyleIdx="0" presStyleCnt="0">
        <dgm:presLayoutVars>
          <dgm:bulletEnabled val="1"/>
        </dgm:presLayoutVars>
      </dgm:prSet>
      <dgm:spPr/>
      <dgm:t>
        <a:bodyPr/>
        <a:lstStyle/>
        <a:p>
          <a:endParaRPr lang="en-US"/>
        </a:p>
      </dgm:t>
    </dgm:pt>
    <dgm:pt modelId="{33E36DC5-FDC1-3045-8FAF-5608E748A802}" type="pres">
      <dgm:prSet presAssocID="{4DD7F421-8234-5646-AA37-99FDB5E174DE}" presName="LeftNode" presStyleLbl="bgImgPlace1" presStyleIdx="0" presStyleCnt="2">
        <dgm:presLayoutVars>
          <dgm:chMax val="2"/>
          <dgm:chPref val="2"/>
        </dgm:presLayoutVars>
      </dgm:prSet>
      <dgm:spPr/>
      <dgm:t>
        <a:bodyPr/>
        <a:lstStyle/>
        <a:p>
          <a:endParaRPr lang="en-US"/>
        </a:p>
      </dgm:t>
    </dgm:pt>
    <dgm:pt modelId="{B4D792D2-1D92-6049-AAA8-42236E660B82}" type="pres">
      <dgm:prSet presAssocID="{4DD7F421-8234-5646-AA37-99FDB5E174DE}" presName="RightText" presStyleLbl="revTx" presStyleIdx="0" presStyleCnt="0">
        <dgm:presLayoutVars>
          <dgm:bulletEnabled val="1"/>
        </dgm:presLayoutVars>
      </dgm:prSet>
      <dgm:spPr/>
      <dgm:t>
        <a:bodyPr/>
        <a:lstStyle/>
        <a:p>
          <a:endParaRPr lang="en-US"/>
        </a:p>
      </dgm:t>
    </dgm:pt>
    <dgm:pt modelId="{4D29AE91-CCF2-D24E-86E2-EA9DF1EFFEF9}" type="pres">
      <dgm:prSet presAssocID="{4DD7F421-8234-5646-AA37-99FDB5E174DE}" presName="RightNode" presStyleLbl="bgImgPlace1" presStyleIdx="1" presStyleCnt="2">
        <dgm:presLayoutVars>
          <dgm:chMax val="0"/>
          <dgm:chPref val="0"/>
        </dgm:presLayoutVars>
      </dgm:prSet>
      <dgm:spPr/>
      <dgm:t>
        <a:bodyPr/>
        <a:lstStyle/>
        <a:p>
          <a:endParaRPr lang="en-US"/>
        </a:p>
      </dgm:t>
    </dgm:pt>
    <dgm:pt modelId="{41F31D1F-7DBC-9F4E-9A42-73727BD0013F}" type="pres">
      <dgm:prSet presAssocID="{4DD7F421-8234-5646-AA37-99FDB5E174DE}" presName="TopArrow" presStyleLbl="node1" presStyleIdx="0" presStyleCnt="2"/>
      <dgm:spPr>
        <a:solidFill>
          <a:srgbClr val="0DB14B"/>
        </a:solidFill>
      </dgm:spPr>
    </dgm:pt>
    <dgm:pt modelId="{107E27BE-E238-594B-B8D0-1ADA2B8A168C}" type="pres">
      <dgm:prSet presAssocID="{4DD7F421-8234-5646-AA37-99FDB5E174DE}" presName="BottomArrow" presStyleLbl="node1" presStyleIdx="1" presStyleCnt="2"/>
      <dgm:spPr>
        <a:solidFill>
          <a:srgbClr val="0DB14B"/>
        </a:solidFill>
      </dgm:spPr>
    </dgm:pt>
  </dgm:ptLst>
  <dgm:cxnLst>
    <dgm:cxn modelId="{F344669C-15AB-934A-ABAB-F303367428FB}" type="presOf" srcId="{CA7A9F00-98EB-FC43-991E-8BD98DDD2EC6}" destId="{4D29AE91-CCF2-D24E-86E2-EA9DF1EFFEF9}" srcOrd="1" destOrd="0" presId="urn:microsoft.com/office/officeart/2009/layout/ReverseList"/>
    <dgm:cxn modelId="{8C22D17B-AE9D-564E-86C3-8E48FCC70AC3}" type="presOf" srcId="{151A008A-9BA9-904A-BB88-E71165A248C5}" destId="{33E36DC5-FDC1-3045-8FAF-5608E748A802}" srcOrd="1" destOrd="0" presId="urn:microsoft.com/office/officeart/2009/layout/ReverseList"/>
    <dgm:cxn modelId="{F0814E37-8F5D-AB41-8C95-1FAFD50A0552}" type="presOf" srcId="{151A008A-9BA9-904A-BB88-E71165A248C5}" destId="{AB4C1FB3-2B6B-AA44-AA11-E5279297D71B}" srcOrd="0" destOrd="0" presId="urn:microsoft.com/office/officeart/2009/layout/ReverseList"/>
    <dgm:cxn modelId="{891EECCA-B2EB-1F47-9437-82E6E39A8CEE}" srcId="{4DD7F421-8234-5646-AA37-99FDB5E174DE}" destId="{CA7A9F00-98EB-FC43-991E-8BD98DDD2EC6}" srcOrd="1" destOrd="0" parTransId="{0E44657A-FAB1-514C-9138-79A2E07E23A8}" sibTransId="{039DA856-42EF-9E40-9794-DD0856BAC57D}"/>
    <dgm:cxn modelId="{20BC44B6-4D74-634F-AF66-42F266BBE934}" type="presOf" srcId="{CA7A9F00-98EB-FC43-991E-8BD98DDD2EC6}" destId="{B4D792D2-1D92-6049-AAA8-42236E660B82}" srcOrd="0" destOrd="0" presId="urn:microsoft.com/office/officeart/2009/layout/ReverseList"/>
    <dgm:cxn modelId="{DA0795B1-84AC-B24B-8F18-88B4C0609085}" srcId="{4DD7F421-8234-5646-AA37-99FDB5E174DE}" destId="{151A008A-9BA9-904A-BB88-E71165A248C5}" srcOrd="0" destOrd="0" parTransId="{43D74B6B-875E-034C-869D-59BB2FA775B3}" sibTransId="{291F4044-61C7-CF41-A1A9-C1DCA9518D24}"/>
    <dgm:cxn modelId="{FFE22F23-D4AD-6646-844F-774F354F4143}" type="presOf" srcId="{4DD7F421-8234-5646-AA37-99FDB5E174DE}" destId="{97AEF6E6-38A0-8D4B-A5A2-4FA4131D8617}" srcOrd="0" destOrd="0" presId="urn:microsoft.com/office/officeart/2009/layout/ReverseList"/>
    <dgm:cxn modelId="{5EE8D086-6D6D-EA4C-85C4-A4728055D74E}" type="presParOf" srcId="{97AEF6E6-38A0-8D4B-A5A2-4FA4131D8617}" destId="{AB4C1FB3-2B6B-AA44-AA11-E5279297D71B}" srcOrd="0" destOrd="0" presId="urn:microsoft.com/office/officeart/2009/layout/ReverseList"/>
    <dgm:cxn modelId="{CDA90B20-0975-A545-934E-0BD20684D3FE}" type="presParOf" srcId="{97AEF6E6-38A0-8D4B-A5A2-4FA4131D8617}" destId="{33E36DC5-FDC1-3045-8FAF-5608E748A802}" srcOrd="1" destOrd="0" presId="urn:microsoft.com/office/officeart/2009/layout/ReverseList"/>
    <dgm:cxn modelId="{A2E8F9BE-BAD4-8A49-BC6E-F56D9A4D2164}" type="presParOf" srcId="{97AEF6E6-38A0-8D4B-A5A2-4FA4131D8617}" destId="{B4D792D2-1D92-6049-AAA8-42236E660B82}" srcOrd="2" destOrd="0" presId="urn:microsoft.com/office/officeart/2009/layout/ReverseList"/>
    <dgm:cxn modelId="{8EC2A8FF-322B-174B-85D4-09D7A3C1E9BE}" type="presParOf" srcId="{97AEF6E6-38A0-8D4B-A5A2-4FA4131D8617}" destId="{4D29AE91-CCF2-D24E-86E2-EA9DF1EFFEF9}" srcOrd="3" destOrd="0" presId="urn:microsoft.com/office/officeart/2009/layout/ReverseList"/>
    <dgm:cxn modelId="{0495DFBC-E6FF-DD47-A4A9-48A0EAF4A0D0}" type="presParOf" srcId="{97AEF6E6-38A0-8D4B-A5A2-4FA4131D8617}" destId="{41F31D1F-7DBC-9F4E-9A42-73727BD0013F}" srcOrd="4" destOrd="0" presId="urn:microsoft.com/office/officeart/2009/layout/ReverseList"/>
    <dgm:cxn modelId="{615E849C-E1FF-3E47-978F-7C6341364F41}" type="presParOf" srcId="{97AEF6E6-38A0-8D4B-A5A2-4FA4131D8617}" destId="{107E27BE-E238-594B-B8D0-1ADA2B8A168C}" srcOrd="5" destOrd="0" presId="urn:microsoft.com/office/officeart/2009/layout/Revers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4DD7F421-8234-5646-AA37-99FDB5E174DE}" type="doc">
      <dgm:prSet loTypeId="urn:microsoft.com/office/officeart/2009/layout/ReverseList" loCatId="" qsTypeId="urn:microsoft.com/office/officeart/2005/8/quickstyle/simple4" qsCatId="simple" csTypeId="urn:microsoft.com/office/officeart/2005/8/colors/accent1_2" csCatId="accent1" phldr="1"/>
      <dgm:spPr/>
      <dgm:t>
        <a:bodyPr/>
        <a:lstStyle/>
        <a:p>
          <a:endParaRPr lang="en-US"/>
        </a:p>
      </dgm:t>
    </dgm:pt>
    <dgm:pt modelId="{151A008A-9BA9-904A-BB88-E71165A248C5}">
      <dgm:prSet phldrT="[Text]" custT="1"/>
      <dgm:spPr>
        <a:solidFill>
          <a:schemeClr val="accent3">
            <a:lumMod val="20000"/>
            <a:lumOff val="80000"/>
          </a:schemeClr>
        </a:solidFill>
      </dgm:spPr>
      <dgm:t>
        <a:bodyPr anchor="ctr"/>
        <a:lstStyle/>
        <a:p>
          <a:pPr algn="ctr"/>
          <a:r>
            <a:rPr lang="en-US" sz="2000" b="1" smtClean="0">
              <a:latin typeface="Helvetica Neue" charset="0"/>
              <a:ea typeface="Helvetica Neue" charset="0"/>
              <a:cs typeface="Helvetica Neue" charset="0"/>
            </a:rPr>
            <a:t>Students’ Work With Data</a:t>
          </a:r>
          <a:endParaRPr lang="en-US" sz="2000" b="1">
            <a:latin typeface="Helvetica Neue" charset="0"/>
            <a:ea typeface="Helvetica Neue" charset="0"/>
            <a:cs typeface="Helvetica Neue" charset="0"/>
          </a:endParaRPr>
        </a:p>
      </dgm:t>
    </dgm:pt>
    <dgm:pt modelId="{43D74B6B-875E-034C-869D-59BB2FA775B3}" type="parTrans" cxnId="{DA0795B1-84AC-B24B-8F18-88B4C0609085}">
      <dgm:prSet/>
      <dgm:spPr/>
      <dgm:t>
        <a:bodyPr/>
        <a:lstStyle/>
        <a:p>
          <a:endParaRPr lang="en-US"/>
        </a:p>
      </dgm:t>
    </dgm:pt>
    <dgm:pt modelId="{291F4044-61C7-CF41-A1A9-C1DCA9518D24}" type="sibTrans" cxnId="{DA0795B1-84AC-B24B-8F18-88B4C0609085}">
      <dgm:prSet/>
      <dgm:spPr/>
      <dgm:t>
        <a:bodyPr/>
        <a:lstStyle/>
        <a:p>
          <a:endParaRPr lang="en-US"/>
        </a:p>
      </dgm:t>
    </dgm:pt>
    <dgm:pt modelId="{CA7A9F00-98EB-FC43-991E-8BD98DDD2EC6}">
      <dgm:prSet phldrT="[Text]" custT="1"/>
      <dgm:spPr>
        <a:solidFill>
          <a:schemeClr val="accent3">
            <a:lumMod val="20000"/>
            <a:lumOff val="80000"/>
          </a:schemeClr>
        </a:solidFill>
      </dgm:spPr>
      <dgm:t>
        <a:bodyPr anchor="ctr"/>
        <a:lstStyle/>
        <a:p>
          <a:pPr algn="ctr"/>
          <a:r>
            <a:rPr lang="en-US" sz="2000" b="1" smtClean="0">
              <a:solidFill>
                <a:schemeClr val="tx1"/>
              </a:solidFill>
              <a:latin typeface="Helvetica Neue" charset="0"/>
              <a:ea typeface="Helvetica Neue" charset="0"/>
              <a:cs typeface="Helvetica Neue" charset="0"/>
            </a:rPr>
            <a:t>Teachers’ Support for Work With Data</a:t>
          </a:r>
          <a:endParaRPr lang="en-US" sz="2000" b="1">
            <a:solidFill>
              <a:schemeClr val="tx1"/>
            </a:solidFill>
          </a:endParaRPr>
        </a:p>
      </dgm:t>
    </dgm:pt>
    <dgm:pt modelId="{0E44657A-FAB1-514C-9138-79A2E07E23A8}" type="parTrans" cxnId="{891EECCA-B2EB-1F47-9437-82E6E39A8CEE}">
      <dgm:prSet/>
      <dgm:spPr/>
      <dgm:t>
        <a:bodyPr/>
        <a:lstStyle/>
        <a:p>
          <a:endParaRPr lang="en-US"/>
        </a:p>
      </dgm:t>
    </dgm:pt>
    <dgm:pt modelId="{039DA856-42EF-9E40-9794-DD0856BAC57D}" type="sibTrans" cxnId="{891EECCA-B2EB-1F47-9437-82E6E39A8CEE}">
      <dgm:prSet/>
      <dgm:spPr/>
      <dgm:t>
        <a:bodyPr/>
        <a:lstStyle/>
        <a:p>
          <a:endParaRPr lang="en-US"/>
        </a:p>
      </dgm:t>
    </dgm:pt>
    <dgm:pt modelId="{97AEF6E6-38A0-8D4B-A5A2-4FA4131D8617}" type="pres">
      <dgm:prSet presAssocID="{4DD7F421-8234-5646-AA37-99FDB5E174DE}" presName="Name0" presStyleCnt="0">
        <dgm:presLayoutVars>
          <dgm:chMax val="2"/>
          <dgm:chPref val="2"/>
          <dgm:animLvl val="lvl"/>
        </dgm:presLayoutVars>
      </dgm:prSet>
      <dgm:spPr/>
      <dgm:t>
        <a:bodyPr/>
        <a:lstStyle/>
        <a:p>
          <a:endParaRPr lang="en-US"/>
        </a:p>
      </dgm:t>
    </dgm:pt>
    <dgm:pt modelId="{AB4C1FB3-2B6B-AA44-AA11-E5279297D71B}" type="pres">
      <dgm:prSet presAssocID="{4DD7F421-8234-5646-AA37-99FDB5E174DE}" presName="LeftText" presStyleLbl="revTx" presStyleIdx="0" presStyleCnt="0">
        <dgm:presLayoutVars>
          <dgm:bulletEnabled val="1"/>
        </dgm:presLayoutVars>
      </dgm:prSet>
      <dgm:spPr/>
      <dgm:t>
        <a:bodyPr/>
        <a:lstStyle/>
        <a:p>
          <a:endParaRPr lang="en-US"/>
        </a:p>
      </dgm:t>
    </dgm:pt>
    <dgm:pt modelId="{33E36DC5-FDC1-3045-8FAF-5608E748A802}" type="pres">
      <dgm:prSet presAssocID="{4DD7F421-8234-5646-AA37-99FDB5E174DE}" presName="LeftNode" presStyleLbl="bgImgPlace1" presStyleIdx="0" presStyleCnt="2">
        <dgm:presLayoutVars>
          <dgm:chMax val="2"/>
          <dgm:chPref val="2"/>
        </dgm:presLayoutVars>
      </dgm:prSet>
      <dgm:spPr/>
      <dgm:t>
        <a:bodyPr/>
        <a:lstStyle/>
        <a:p>
          <a:endParaRPr lang="en-US"/>
        </a:p>
      </dgm:t>
    </dgm:pt>
    <dgm:pt modelId="{B4D792D2-1D92-6049-AAA8-42236E660B82}" type="pres">
      <dgm:prSet presAssocID="{4DD7F421-8234-5646-AA37-99FDB5E174DE}" presName="RightText" presStyleLbl="revTx" presStyleIdx="0" presStyleCnt="0">
        <dgm:presLayoutVars>
          <dgm:bulletEnabled val="1"/>
        </dgm:presLayoutVars>
      </dgm:prSet>
      <dgm:spPr/>
      <dgm:t>
        <a:bodyPr/>
        <a:lstStyle/>
        <a:p>
          <a:endParaRPr lang="en-US"/>
        </a:p>
      </dgm:t>
    </dgm:pt>
    <dgm:pt modelId="{4D29AE91-CCF2-D24E-86E2-EA9DF1EFFEF9}" type="pres">
      <dgm:prSet presAssocID="{4DD7F421-8234-5646-AA37-99FDB5E174DE}" presName="RightNode" presStyleLbl="bgImgPlace1" presStyleIdx="1" presStyleCnt="2">
        <dgm:presLayoutVars>
          <dgm:chMax val="0"/>
          <dgm:chPref val="0"/>
        </dgm:presLayoutVars>
      </dgm:prSet>
      <dgm:spPr/>
      <dgm:t>
        <a:bodyPr/>
        <a:lstStyle/>
        <a:p>
          <a:endParaRPr lang="en-US"/>
        </a:p>
      </dgm:t>
    </dgm:pt>
    <dgm:pt modelId="{41F31D1F-7DBC-9F4E-9A42-73727BD0013F}" type="pres">
      <dgm:prSet presAssocID="{4DD7F421-8234-5646-AA37-99FDB5E174DE}" presName="TopArrow" presStyleLbl="node1" presStyleIdx="0" presStyleCnt="2"/>
      <dgm:spPr>
        <a:solidFill>
          <a:srgbClr val="0DB14B"/>
        </a:solidFill>
      </dgm:spPr>
    </dgm:pt>
    <dgm:pt modelId="{107E27BE-E238-594B-B8D0-1ADA2B8A168C}" type="pres">
      <dgm:prSet presAssocID="{4DD7F421-8234-5646-AA37-99FDB5E174DE}" presName="BottomArrow" presStyleLbl="node1" presStyleIdx="1" presStyleCnt="2"/>
      <dgm:spPr>
        <a:solidFill>
          <a:srgbClr val="0DB14B"/>
        </a:solidFill>
      </dgm:spPr>
    </dgm:pt>
  </dgm:ptLst>
  <dgm:cxnLst>
    <dgm:cxn modelId="{484827ED-2E46-2446-902D-EB6B9D3C26B5}" type="presOf" srcId="{CA7A9F00-98EB-FC43-991E-8BD98DDD2EC6}" destId="{4D29AE91-CCF2-D24E-86E2-EA9DF1EFFEF9}" srcOrd="1" destOrd="0" presId="urn:microsoft.com/office/officeart/2009/layout/ReverseList"/>
    <dgm:cxn modelId="{891EECCA-B2EB-1F47-9437-82E6E39A8CEE}" srcId="{4DD7F421-8234-5646-AA37-99FDB5E174DE}" destId="{CA7A9F00-98EB-FC43-991E-8BD98DDD2EC6}" srcOrd="1" destOrd="0" parTransId="{0E44657A-FAB1-514C-9138-79A2E07E23A8}" sibTransId="{039DA856-42EF-9E40-9794-DD0856BAC57D}"/>
    <dgm:cxn modelId="{169EE157-7127-4F42-B1BD-B714BB47C886}" type="presOf" srcId="{151A008A-9BA9-904A-BB88-E71165A248C5}" destId="{33E36DC5-FDC1-3045-8FAF-5608E748A802}" srcOrd="1" destOrd="0" presId="urn:microsoft.com/office/officeart/2009/layout/ReverseList"/>
    <dgm:cxn modelId="{6DE7A6F6-07F0-AB44-8A41-A13909AE66E8}" type="presOf" srcId="{CA7A9F00-98EB-FC43-991E-8BD98DDD2EC6}" destId="{B4D792D2-1D92-6049-AAA8-42236E660B82}" srcOrd="0" destOrd="0" presId="urn:microsoft.com/office/officeart/2009/layout/ReverseList"/>
    <dgm:cxn modelId="{DA0795B1-84AC-B24B-8F18-88B4C0609085}" srcId="{4DD7F421-8234-5646-AA37-99FDB5E174DE}" destId="{151A008A-9BA9-904A-BB88-E71165A248C5}" srcOrd="0" destOrd="0" parTransId="{43D74B6B-875E-034C-869D-59BB2FA775B3}" sibTransId="{291F4044-61C7-CF41-A1A9-C1DCA9518D24}"/>
    <dgm:cxn modelId="{46C1E56D-7C6C-C14D-9E3F-F9AD3CABB9E7}" type="presOf" srcId="{4DD7F421-8234-5646-AA37-99FDB5E174DE}" destId="{97AEF6E6-38A0-8D4B-A5A2-4FA4131D8617}" srcOrd="0" destOrd="0" presId="urn:microsoft.com/office/officeart/2009/layout/ReverseList"/>
    <dgm:cxn modelId="{85896E82-E4EF-2C42-BE9B-3AD6FF8BB0AF}" type="presOf" srcId="{151A008A-9BA9-904A-BB88-E71165A248C5}" destId="{AB4C1FB3-2B6B-AA44-AA11-E5279297D71B}" srcOrd="0" destOrd="0" presId="urn:microsoft.com/office/officeart/2009/layout/ReverseList"/>
    <dgm:cxn modelId="{1FE3D8DB-0BB3-2D47-87FC-31FFCE70477B}" type="presParOf" srcId="{97AEF6E6-38A0-8D4B-A5A2-4FA4131D8617}" destId="{AB4C1FB3-2B6B-AA44-AA11-E5279297D71B}" srcOrd="0" destOrd="0" presId="urn:microsoft.com/office/officeart/2009/layout/ReverseList"/>
    <dgm:cxn modelId="{757BECFE-4FC5-3C48-B8B7-D12F981A8623}" type="presParOf" srcId="{97AEF6E6-38A0-8D4B-A5A2-4FA4131D8617}" destId="{33E36DC5-FDC1-3045-8FAF-5608E748A802}" srcOrd="1" destOrd="0" presId="urn:microsoft.com/office/officeart/2009/layout/ReverseList"/>
    <dgm:cxn modelId="{D69E77FD-8AC2-9D47-BF4D-94CA0DDE52FA}" type="presParOf" srcId="{97AEF6E6-38A0-8D4B-A5A2-4FA4131D8617}" destId="{B4D792D2-1D92-6049-AAA8-42236E660B82}" srcOrd="2" destOrd="0" presId="urn:microsoft.com/office/officeart/2009/layout/ReverseList"/>
    <dgm:cxn modelId="{75C9772B-6FD9-F640-932D-524C9C90124D}" type="presParOf" srcId="{97AEF6E6-38A0-8D4B-A5A2-4FA4131D8617}" destId="{4D29AE91-CCF2-D24E-86E2-EA9DF1EFFEF9}" srcOrd="3" destOrd="0" presId="urn:microsoft.com/office/officeart/2009/layout/ReverseList"/>
    <dgm:cxn modelId="{CBC23A53-8581-3343-8DEF-1B0787957515}" type="presParOf" srcId="{97AEF6E6-38A0-8D4B-A5A2-4FA4131D8617}" destId="{41F31D1F-7DBC-9F4E-9A42-73727BD0013F}" srcOrd="4" destOrd="0" presId="urn:microsoft.com/office/officeart/2009/layout/ReverseList"/>
    <dgm:cxn modelId="{E2B669F7-0A33-0447-B156-A8F6016F7F9B}" type="presParOf" srcId="{97AEF6E6-38A0-8D4B-A5A2-4FA4131D8617}" destId="{107E27BE-E238-594B-B8D0-1ADA2B8A168C}" srcOrd="5" destOrd="0" presId="urn:microsoft.com/office/officeart/2009/layout/Revers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4DD7F421-8234-5646-AA37-99FDB5E174DE}" type="doc">
      <dgm:prSet loTypeId="urn:microsoft.com/office/officeart/2009/layout/ReverseList" loCatId="" qsTypeId="urn:microsoft.com/office/officeart/2005/8/quickstyle/simple4" qsCatId="simple" csTypeId="urn:microsoft.com/office/officeart/2005/8/colors/accent1_2" csCatId="accent1" phldr="1"/>
      <dgm:spPr/>
      <dgm:t>
        <a:bodyPr/>
        <a:lstStyle/>
        <a:p>
          <a:endParaRPr lang="en-US"/>
        </a:p>
      </dgm:t>
    </dgm:pt>
    <dgm:pt modelId="{151A008A-9BA9-904A-BB88-E71165A248C5}">
      <dgm:prSet phldrT="[Text]" custT="1"/>
      <dgm:spPr>
        <a:solidFill>
          <a:schemeClr val="accent3">
            <a:lumMod val="20000"/>
            <a:lumOff val="80000"/>
          </a:schemeClr>
        </a:solidFill>
      </dgm:spPr>
      <dgm:t>
        <a:bodyPr anchor="ctr"/>
        <a:lstStyle/>
        <a:p>
          <a:pPr algn="ctr"/>
          <a:r>
            <a:rPr lang="en-US" sz="2000" b="1" smtClean="0">
              <a:latin typeface="Helvetica Neue" charset="0"/>
              <a:ea typeface="Helvetica Neue" charset="0"/>
              <a:cs typeface="Helvetica Neue" charset="0"/>
            </a:rPr>
            <a:t>Students’ Work With Data</a:t>
          </a:r>
          <a:endParaRPr lang="en-US" sz="2000" b="1">
            <a:latin typeface="Helvetica Neue" charset="0"/>
            <a:ea typeface="Helvetica Neue" charset="0"/>
            <a:cs typeface="Helvetica Neue" charset="0"/>
          </a:endParaRPr>
        </a:p>
      </dgm:t>
    </dgm:pt>
    <dgm:pt modelId="{43D74B6B-875E-034C-869D-59BB2FA775B3}" type="parTrans" cxnId="{DA0795B1-84AC-B24B-8F18-88B4C0609085}">
      <dgm:prSet/>
      <dgm:spPr/>
      <dgm:t>
        <a:bodyPr/>
        <a:lstStyle/>
        <a:p>
          <a:endParaRPr lang="en-US"/>
        </a:p>
      </dgm:t>
    </dgm:pt>
    <dgm:pt modelId="{291F4044-61C7-CF41-A1A9-C1DCA9518D24}" type="sibTrans" cxnId="{DA0795B1-84AC-B24B-8F18-88B4C0609085}">
      <dgm:prSet/>
      <dgm:spPr/>
      <dgm:t>
        <a:bodyPr/>
        <a:lstStyle/>
        <a:p>
          <a:endParaRPr lang="en-US"/>
        </a:p>
      </dgm:t>
    </dgm:pt>
    <dgm:pt modelId="{CA7A9F00-98EB-FC43-991E-8BD98DDD2EC6}">
      <dgm:prSet phldrT="[Text]" custT="1"/>
      <dgm:spPr>
        <a:solidFill>
          <a:schemeClr val="accent3">
            <a:lumMod val="20000"/>
            <a:lumOff val="80000"/>
          </a:schemeClr>
        </a:solidFill>
      </dgm:spPr>
      <dgm:t>
        <a:bodyPr anchor="ctr"/>
        <a:lstStyle/>
        <a:p>
          <a:pPr algn="ctr"/>
          <a:r>
            <a:rPr lang="en-US" sz="2000" b="1" smtClean="0">
              <a:solidFill>
                <a:schemeClr val="tx1"/>
              </a:solidFill>
              <a:latin typeface="Helvetica Neue" charset="0"/>
              <a:ea typeface="Helvetica Neue" charset="0"/>
              <a:cs typeface="Helvetica Neue" charset="0"/>
            </a:rPr>
            <a:t>Teachers’ Support for Work With Data</a:t>
          </a:r>
          <a:endParaRPr lang="en-US" sz="2000" b="1">
            <a:solidFill>
              <a:schemeClr val="tx1"/>
            </a:solidFill>
          </a:endParaRPr>
        </a:p>
      </dgm:t>
    </dgm:pt>
    <dgm:pt modelId="{0E44657A-FAB1-514C-9138-79A2E07E23A8}" type="parTrans" cxnId="{891EECCA-B2EB-1F47-9437-82E6E39A8CEE}">
      <dgm:prSet/>
      <dgm:spPr/>
      <dgm:t>
        <a:bodyPr/>
        <a:lstStyle/>
        <a:p>
          <a:endParaRPr lang="en-US"/>
        </a:p>
      </dgm:t>
    </dgm:pt>
    <dgm:pt modelId="{039DA856-42EF-9E40-9794-DD0856BAC57D}" type="sibTrans" cxnId="{891EECCA-B2EB-1F47-9437-82E6E39A8CEE}">
      <dgm:prSet/>
      <dgm:spPr/>
      <dgm:t>
        <a:bodyPr/>
        <a:lstStyle/>
        <a:p>
          <a:endParaRPr lang="en-US"/>
        </a:p>
      </dgm:t>
    </dgm:pt>
    <dgm:pt modelId="{97AEF6E6-38A0-8D4B-A5A2-4FA4131D8617}" type="pres">
      <dgm:prSet presAssocID="{4DD7F421-8234-5646-AA37-99FDB5E174DE}" presName="Name0" presStyleCnt="0">
        <dgm:presLayoutVars>
          <dgm:chMax val="2"/>
          <dgm:chPref val="2"/>
          <dgm:animLvl val="lvl"/>
        </dgm:presLayoutVars>
      </dgm:prSet>
      <dgm:spPr/>
      <dgm:t>
        <a:bodyPr/>
        <a:lstStyle/>
        <a:p>
          <a:endParaRPr lang="en-US"/>
        </a:p>
      </dgm:t>
    </dgm:pt>
    <dgm:pt modelId="{AB4C1FB3-2B6B-AA44-AA11-E5279297D71B}" type="pres">
      <dgm:prSet presAssocID="{4DD7F421-8234-5646-AA37-99FDB5E174DE}" presName="LeftText" presStyleLbl="revTx" presStyleIdx="0" presStyleCnt="0">
        <dgm:presLayoutVars>
          <dgm:bulletEnabled val="1"/>
        </dgm:presLayoutVars>
      </dgm:prSet>
      <dgm:spPr/>
      <dgm:t>
        <a:bodyPr/>
        <a:lstStyle/>
        <a:p>
          <a:endParaRPr lang="en-US"/>
        </a:p>
      </dgm:t>
    </dgm:pt>
    <dgm:pt modelId="{33E36DC5-FDC1-3045-8FAF-5608E748A802}" type="pres">
      <dgm:prSet presAssocID="{4DD7F421-8234-5646-AA37-99FDB5E174DE}" presName="LeftNode" presStyleLbl="bgImgPlace1" presStyleIdx="0" presStyleCnt="2">
        <dgm:presLayoutVars>
          <dgm:chMax val="2"/>
          <dgm:chPref val="2"/>
        </dgm:presLayoutVars>
      </dgm:prSet>
      <dgm:spPr/>
      <dgm:t>
        <a:bodyPr/>
        <a:lstStyle/>
        <a:p>
          <a:endParaRPr lang="en-US"/>
        </a:p>
      </dgm:t>
    </dgm:pt>
    <dgm:pt modelId="{B4D792D2-1D92-6049-AAA8-42236E660B82}" type="pres">
      <dgm:prSet presAssocID="{4DD7F421-8234-5646-AA37-99FDB5E174DE}" presName="RightText" presStyleLbl="revTx" presStyleIdx="0" presStyleCnt="0">
        <dgm:presLayoutVars>
          <dgm:bulletEnabled val="1"/>
        </dgm:presLayoutVars>
      </dgm:prSet>
      <dgm:spPr/>
      <dgm:t>
        <a:bodyPr/>
        <a:lstStyle/>
        <a:p>
          <a:endParaRPr lang="en-US"/>
        </a:p>
      </dgm:t>
    </dgm:pt>
    <dgm:pt modelId="{4D29AE91-CCF2-D24E-86E2-EA9DF1EFFEF9}" type="pres">
      <dgm:prSet presAssocID="{4DD7F421-8234-5646-AA37-99FDB5E174DE}" presName="RightNode" presStyleLbl="bgImgPlace1" presStyleIdx="1" presStyleCnt="2">
        <dgm:presLayoutVars>
          <dgm:chMax val="0"/>
          <dgm:chPref val="0"/>
        </dgm:presLayoutVars>
      </dgm:prSet>
      <dgm:spPr/>
      <dgm:t>
        <a:bodyPr/>
        <a:lstStyle/>
        <a:p>
          <a:endParaRPr lang="en-US"/>
        </a:p>
      </dgm:t>
    </dgm:pt>
    <dgm:pt modelId="{41F31D1F-7DBC-9F4E-9A42-73727BD0013F}" type="pres">
      <dgm:prSet presAssocID="{4DD7F421-8234-5646-AA37-99FDB5E174DE}" presName="TopArrow" presStyleLbl="node1" presStyleIdx="0" presStyleCnt="2"/>
      <dgm:spPr>
        <a:solidFill>
          <a:srgbClr val="FF8200"/>
        </a:solidFill>
      </dgm:spPr>
      <dgm:t>
        <a:bodyPr/>
        <a:lstStyle/>
        <a:p>
          <a:endParaRPr lang="en-US"/>
        </a:p>
      </dgm:t>
    </dgm:pt>
    <dgm:pt modelId="{107E27BE-E238-594B-B8D0-1ADA2B8A168C}" type="pres">
      <dgm:prSet presAssocID="{4DD7F421-8234-5646-AA37-99FDB5E174DE}" presName="BottomArrow" presStyleLbl="node1" presStyleIdx="1" presStyleCnt="2"/>
      <dgm:spPr>
        <a:solidFill>
          <a:srgbClr val="FF8200"/>
        </a:solidFill>
      </dgm:spPr>
      <dgm:t>
        <a:bodyPr/>
        <a:lstStyle/>
        <a:p>
          <a:endParaRPr lang="en-US"/>
        </a:p>
      </dgm:t>
    </dgm:pt>
  </dgm:ptLst>
  <dgm:cxnLst>
    <dgm:cxn modelId="{E4692AA6-21D1-FD45-ABEE-FCB08E21C79C}" type="presOf" srcId="{4DD7F421-8234-5646-AA37-99FDB5E174DE}" destId="{97AEF6E6-38A0-8D4B-A5A2-4FA4131D8617}" srcOrd="0" destOrd="0" presId="urn:microsoft.com/office/officeart/2009/layout/ReverseList"/>
    <dgm:cxn modelId="{67CF95A5-7151-C146-A4B8-B5D17B50DC8E}" type="presOf" srcId="{CA7A9F00-98EB-FC43-991E-8BD98DDD2EC6}" destId="{4D29AE91-CCF2-D24E-86E2-EA9DF1EFFEF9}" srcOrd="1" destOrd="0" presId="urn:microsoft.com/office/officeart/2009/layout/ReverseList"/>
    <dgm:cxn modelId="{E9691590-79BB-9D45-B80F-69F14A1A5021}" type="presOf" srcId="{151A008A-9BA9-904A-BB88-E71165A248C5}" destId="{AB4C1FB3-2B6B-AA44-AA11-E5279297D71B}" srcOrd="0" destOrd="0" presId="urn:microsoft.com/office/officeart/2009/layout/ReverseList"/>
    <dgm:cxn modelId="{891EECCA-B2EB-1F47-9437-82E6E39A8CEE}" srcId="{4DD7F421-8234-5646-AA37-99FDB5E174DE}" destId="{CA7A9F00-98EB-FC43-991E-8BD98DDD2EC6}" srcOrd="1" destOrd="0" parTransId="{0E44657A-FAB1-514C-9138-79A2E07E23A8}" sibTransId="{039DA856-42EF-9E40-9794-DD0856BAC57D}"/>
    <dgm:cxn modelId="{7FEFE5BD-E3EA-C04B-99E8-19545071A576}" type="presOf" srcId="{CA7A9F00-98EB-FC43-991E-8BD98DDD2EC6}" destId="{B4D792D2-1D92-6049-AAA8-42236E660B82}" srcOrd="0" destOrd="0" presId="urn:microsoft.com/office/officeart/2009/layout/ReverseList"/>
    <dgm:cxn modelId="{5D67BBE8-A203-474C-8D3A-A1B7D639C673}" type="presOf" srcId="{151A008A-9BA9-904A-BB88-E71165A248C5}" destId="{33E36DC5-FDC1-3045-8FAF-5608E748A802}" srcOrd="1" destOrd="0" presId="urn:microsoft.com/office/officeart/2009/layout/ReverseList"/>
    <dgm:cxn modelId="{DA0795B1-84AC-B24B-8F18-88B4C0609085}" srcId="{4DD7F421-8234-5646-AA37-99FDB5E174DE}" destId="{151A008A-9BA9-904A-BB88-E71165A248C5}" srcOrd="0" destOrd="0" parTransId="{43D74B6B-875E-034C-869D-59BB2FA775B3}" sibTransId="{291F4044-61C7-CF41-A1A9-C1DCA9518D24}"/>
    <dgm:cxn modelId="{C1D317A0-98B6-D942-AC28-9CE8B5761B41}" type="presParOf" srcId="{97AEF6E6-38A0-8D4B-A5A2-4FA4131D8617}" destId="{AB4C1FB3-2B6B-AA44-AA11-E5279297D71B}" srcOrd="0" destOrd="0" presId="urn:microsoft.com/office/officeart/2009/layout/ReverseList"/>
    <dgm:cxn modelId="{933EE0CE-62E0-5846-A9A7-3D53008FBBAC}" type="presParOf" srcId="{97AEF6E6-38A0-8D4B-A5A2-4FA4131D8617}" destId="{33E36DC5-FDC1-3045-8FAF-5608E748A802}" srcOrd="1" destOrd="0" presId="urn:microsoft.com/office/officeart/2009/layout/ReverseList"/>
    <dgm:cxn modelId="{9CF80315-3A22-744B-980C-000F46A6BF01}" type="presParOf" srcId="{97AEF6E6-38A0-8D4B-A5A2-4FA4131D8617}" destId="{B4D792D2-1D92-6049-AAA8-42236E660B82}" srcOrd="2" destOrd="0" presId="urn:microsoft.com/office/officeart/2009/layout/ReverseList"/>
    <dgm:cxn modelId="{2324D446-0A31-CC4A-BD02-605ADDDC56F8}" type="presParOf" srcId="{97AEF6E6-38A0-8D4B-A5A2-4FA4131D8617}" destId="{4D29AE91-CCF2-D24E-86E2-EA9DF1EFFEF9}" srcOrd="3" destOrd="0" presId="urn:microsoft.com/office/officeart/2009/layout/ReverseList"/>
    <dgm:cxn modelId="{871B8CD4-2925-6541-A54D-7409F50A9AD6}" type="presParOf" srcId="{97AEF6E6-38A0-8D4B-A5A2-4FA4131D8617}" destId="{41F31D1F-7DBC-9F4E-9A42-73727BD0013F}" srcOrd="4" destOrd="0" presId="urn:microsoft.com/office/officeart/2009/layout/ReverseList"/>
    <dgm:cxn modelId="{60484B15-2D4E-324B-9008-15E5B9C050D3}" type="presParOf" srcId="{97AEF6E6-38A0-8D4B-A5A2-4FA4131D8617}" destId="{107E27BE-E238-594B-B8D0-1ADA2B8A168C}" srcOrd="5" destOrd="0" presId="urn:microsoft.com/office/officeart/2009/layout/Revers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4DD7F421-8234-5646-AA37-99FDB5E174DE}" type="doc">
      <dgm:prSet loTypeId="urn:microsoft.com/office/officeart/2009/layout/ReverseList" loCatId="" qsTypeId="urn:microsoft.com/office/officeart/2005/8/quickstyle/simple4" qsCatId="simple" csTypeId="urn:microsoft.com/office/officeart/2005/8/colors/accent1_2" csCatId="accent1" phldr="1"/>
      <dgm:spPr/>
      <dgm:t>
        <a:bodyPr/>
        <a:lstStyle/>
        <a:p>
          <a:endParaRPr lang="en-US"/>
        </a:p>
      </dgm:t>
    </dgm:pt>
    <dgm:pt modelId="{151A008A-9BA9-904A-BB88-E71165A248C5}">
      <dgm:prSet phldrT="[Text]" custT="1"/>
      <dgm:spPr>
        <a:solidFill>
          <a:schemeClr val="accent3">
            <a:lumMod val="20000"/>
            <a:lumOff val="80000"/>
          </a:schemeClr>
        </a:solidFill>
      </dgm:spPr>
      <dgm:t>
        <a:bodyPr anchor="ctr"/>
        <a:lstStyle/>
        <a:p>
          <a:pPr algn="ctr"/>
          <a:r>
            <a:rPr lang="en-US" sz="2000" b="1" smtClean="0">
              <a:latin typeface="Helvetica Neue" charset="0"/>
              <a:ea typeface="Helvetica Neue" charset="0"/>
              <a:cs typeface="Helvetica Neue" charset="0"/>
            </a:rPr>
            <a:t>Students’ Work With Data</a:t>
          </a:r>
          <a:endParaRPr lang="en-US" sz="2000" b="1">
            <a:latin typeface="Helvetica Neue" charset="0"/>
            <a:ea typeface="Helvetica Neue" charset="0"/>
            <a:cs typeface="Helvetica Neue" charset="0"/>
          </a:endParaRPr>
        </a:p>
      </dgm:t>
    </dgm:pt>
    <dgm:pt modelId="{43D74B6B-875E-034C-869D-59BB2FA775B3}" type="parTrans" cxnId="{DA0795B1-84AC-B24B-8F18-88B4C0609085}">
      <dgm:prSet/>
      <dgm:spPr/>
      <dgm:t>
        <a:bodyPr/>
        <a:lstStyle/>
        <a:p>
          <a:endParaRPr lang="en-US"/>
        </a:p>
      </dgm:t>
    </dgm:pt>
    <dgm:pt modelId="{291F4044-61C7-CF41-A1A9-C1DCA9518D24}" type="sibTrans" cxnId="{DA0795B1-84AC-B24B-8F18-88B4C0609085}">
      <dgm:prSet/>
      <dgm:spPr/>
      <dgm:t>
        <a:bodyPr/>
        <a:lstStyle/>
        <a:p>
          <a:endParaRPr lang="en-US"/>
        </a:p>
      </dgm:t>
    </dgm:pt>
    <dgm:pt modelId="{CA7A9F00-98EB-FC43-991E-8BD98DDD2EC6}">
      <dgm:prSet phldrT="[Text]" custT="1"/>
      <dgm:spPr>
        <a:solidFill>
          <a:schemeClr val="accent3">
            <a:lumMod val="20000"/>
            <a:lumOff val="80000"/>
          </a:schemeClr>
        </a:solidFill>
      </dgm:spPr>
      <dgm:t>
        <a:bodyPr anchor="ctr"/>
        <a:lstStyle/>
        <a:p>
          <a:pPr algn="ctr"/>
          <a:r>
            <a:rPr lang="en-US" sz="2000" b="1" smtClean="0">
              <a:solidFill>
                <a:schemeClr val="tx1"/>
              </a:solidFill>
              <a:latin typeface="Helvetica Neue" charset="0"/>
              <a:ea typeface="Helvetica Neue" charset="0"/>
              <a:cs typeface="Helvetica Neue" charset="0"/>
            </a:rPr>
            <a:t>Teachers’ Support for Work With Data</a:t>
          </a:r>
          <a:endParaRPr lang="en-US" sz="2000" b="1">
            <a:solidFill>
              <a:schemeClr val="tx1"/>
            </a:solidFill>
          </a:endParaRPr>
        </a:p>
      </dgm:t>
    </dgm:pt>
    <dgm:pt modelId="{0E44657A-FAB1-514C-9138-79A2E07E23A8}" type="parTrans" cxnId="{891EECCA-B2EB-1F47-9437-82E6E39A8CEE}">
      <dgm:prSet/>
      <dgm:spPr/>
      <dgm:t>
        <a:bodyPr/>
        <a:lstStyle/>
        <a:p>
          <a:endParaRPr lang="en-US"/>
        </a:p>
      </dgm:t>
    </dgm:pt>
    <dgm:pt modelId="{039DA856-42EF-9E40-9794-DD0856BAC57D}" type="sibTrans" cxnId="{891EECCA-B2EB-1F47-9437-82E6E39A8CEE}">
      <dgm:prSet/>
      <dgm:spPr/>
      <dgm:t>
        <a:bodyPr/>
        <a:lstStyle/>
        <a:p>
          <a:endParaRPr lang="en-US"/>
        </a:p>
      </dgm:t>
    </dgm:pt>
    <dgm:pt modelId="{97AEF6E6-38A0-8D4B-A5A2-4FA4131D8617}" type="pres">
      <dgm:prSet presAssocID="{4DD7F421-8234-5646-AA37-99FDB5E174DE}" presName="Name0" presStyleCnt="0">
        <dgm:presLayoutVars>
          <dgm:chMax val="2"/>
          <dgm:chPref val="2"/>
          <dgm:animLvl val="lvl"/>
        </dgm:presLayoutVars>
      </dgm:prSet>
      <dgm:spPr/>
      <dgm:t>
        <a:bodyPr/>
        <a:lstStyle/>
        <a:p>
          <a:endParaRPr lang="en-US"/>
        </a:p>
      </dgm:t>
    </dgm:pt>
    <dgm:pt modelId="{AB4C1FB3-2B6B-AA44-AA11-E5279297D71B}" type="pres">
      <dgm:prSet presAssocID="{4DD7F421-8234-5646-AA37-99FDB5E174DE}" presName="LeftText" presStyleLbl="revTx" presStyleIdx="0" presStyleCnt="0">
        <dgm:presLayoutVars>
          <dgm:bulletEnabled val="1"/>
        </dgm:presLayoutVars>
      </dgm:prSet>
      <dgm:spPr/>
      <dgm:t>
        <a:bodyPr/>
        <a:lstStyle/>
        <a:p>
          <a:endParaRPr lang="en-US"/>
        </a:p>
      </dgm:t>
    </dgm:pt>
    <dgm:pt modelId="{33E36DC5-FDC1-3045-8FAF-5608E748A802}" type="pres">
      <dgm:prSet presAssocID="{4DD7F421-8234-5646-AA37-99FDB5E174DE}" presName="LeftNode" presStyleLbl="bgImgPlace1" presStyleIdx="0" presStyleCnt="2">
        <dgm:presLayoutVars>
          <dgm:chMax val="2"/>
          <dgm:chPref val="2"/>
        </dgm:presLayoutVars>
      </dgm:prSet>
      <dgm:spPr/>
      <dgm:t>
        <a:bodyPr/>
        <a:lstStyle/>
        <a:p>
          <a:endParaRPr lang="en-US"/>
        </a:p>
      </dgm:t>
    </dgm:pt>
    <dgm:pt modelId="{B4D792D2-1D92-6049-AAA8-42236E660B82}" type="pres">
      <dgm:prSet presAssocID="{4DD7F421-8234-5646-AA37-99FDB5E174DE}" presName="RightText" presStyleLbl="revTx" presStyleIdx="0" presStyleCnt="0">
        <dgm:presLayoutVars>
          <dgm:bulletEnabled val="1"/>
        </dgm:presLayoutVars>
      </dgm:prSet>
      <dgm:spPr/>
      <dgm:t>
        <a:bodyPr/>
        <a:lstStyle/>
        <a:p>
          <a:endParaRPr lang="en-US"/>
        </a:p>
      </dgm:t>
    </dgm:pt>
    <dgm:pt modelId="{4D29AE91-CCF2-D24E-86E2-EA9DF1EFFEF9}" type="pres">
      <dgm:prSet presAssocID="{4DD7F421-8234-5646-AA37-99FDB5E174DE}" presName="RightNode" presStyleLbl="bgImgPlace1" presStyleIdx="1" presStyleCnt="2">
        <dgm:presLayoutVars>
          <dgm:chMax val="0"/>
          <dgm:chPref val="0"/>
        </dgm:presLayoutVars>
      </dgm:prSet>
      <dgm:spPr/>
      <dgm:t>
        <a:bodyPr/>
        <a:lstStyle/>
        <a:p>
          <a:endParaRPr lang="en-US"/>
        </a:p>
      </dgm:t>
    </dgm:pt>
    <dgm:pt modelId="{41F31D1F-7DBC-9F4E-9A42-73727BD0013F}" type="pres">
      <dgm:prSet presAssocID="{4DD7F421-8234-5646-AA37-99FDB5E174DE}" presName="TopArrow" presStyleLbl="node1" presStyleIdx="0" presStyleCnt="2"/>
      <dgm:spPr>
        <a:solidFill>
          <a:srgbClr val="FF8200"/>
        </a:solidFill>
      </dgm:spPr>
      <dgm:t>
        <a:bodyPr/>
        <a:lstStyle/>
        <a:p>
          <a:endParaRPr lang="en-US"/>
        </a:p>
      </dgm:t>
    </dgm:pt>
    <dgm:pt modelId="{107E27BE-E238-594B-B8D0-1ADA2B8A168C}" type="pres">
      <dgm:prSet presAssocID="{4DD7F421-8234-5646-AA37-99FDB5E174DE}" presName="BottomArrow" presStyleLbl="node1" presStyleIdx="1" presStyleCnt="2"/>
      <dgm:spPr>
        <a:solidFill>
          <a:srgbClr val="FF8200"/>
        </a:solidFill>
      </dgm:spPr>
      <dgm:t>
        <a:bodyPr/>
        <a:lstStyle/>
        <a:p>
          <a:endParaRPr lang="en-US"/>
        </a:p>
      </dgm:t>
    </dgm:pt>
  </dgm:ptLst>
  <dgm:cxnLst>
    <dgm:cxn modelId="{ACF5ACE4-6FDD-0F4F-B4A1-F4B3561868B2}" type="presOf" srcId="{4DD7F421-8234-5646-AA37-99FDB5E174DE}" destId="{97AEF6E6-38A0-8D4B-A5A2-4FA4131D8617}" srcOrd="0" destOrd="0" presId="urn:microsoft.com/office/officeart/2009/layout/ReverseList"/>
    <dgm:cxn modelId="{2C682D93-6343-074D-B574-383C4D5043C0}" type="presOf" srcId="{CA7A9F00-98EB-FC43-991E-8BD98DDD2EC6}" destId="{4D29AE91-CCF2-D24E-86E2-EA9DF1EFFEF9}" srcOrd="1" destOrd="0" presId="urn:microsoft.com/office/officeart/2009/layout/ReverseList"/>
    <dgm:cxn modelId="{300AAFE9-6671-D64C-8250-E757845F3A5C}" type="presOf" srcId="{151A008A-9BA9-904A-BB88-E71165A248C5}" destId="{AB4C1FB3-2B6B-AA44-AA11-E5279297D71B}" srcOrd="0" destOrd="0" presId="urn:microsoft.com/office/officeart/2009/layout/ReverseList"/>
    <dgm:cxn modelId="{891EECCA-B2EB-1F47-9437-82E6E39A8CEE}" srcId="{4DD7F421-8234-5646-AA37-99FDB5E174DE}" destId="{CA7A9F00-98EB-FC43-991E-8BD98DDD2EC6}" srcOrd="1" destOrd="0" parTransId="{0E44657A-FAB1-514C-9138-79A2E07E23A8}" sibTransId="{039DA856-42EF-9E40-9794-DD0856BAC57D}"/>
    <dgm:cxn modelId="{56D6DC8B-9BE5-EC47-AD90-5BE584BE6DA2}" type="presOf" srcId="{CA7A9F00-98EB-FC43-991E-8BD98DDD2EC6}" destId="{B4D792D2-1D92-6049-AAA8-42236E660B82}" srcOrd="0" destOrd="0" presId="urn:microsoft.com/office/officeart/2009/layout/ReverseList"/>
    <dgm:cxn modelId="{DA0795B1-84AC-B24B-8F18-88B4C0609085}" srcId="{4DD7F421-8234-5646-AA37-99FDB5E174DE}" destId="{151A008A-9BA9-904A-BB88-E71165A248C5}" srcOrd="0" destOrd="0" parTransId="{43D74B6B-875E-034C-869D-59BB2FA775B3}" sibTransId="{291F4044-61C7-CF41-A1A9-C1DCA9518D24}"/>
    <dgm:cxn modelId="{C0A123FF-8117-8148-BF5B-515AFDB99B1F}" type="presOf" srcId="{151A008A-9BA9-904A-BB88-E71165A248C5}" destId="{33E36DC5-FDC1-3045-8FAF-5608E748A802}" srcOrd="1" destOrd="0" presId="urn:microsoft.com/office/officeart/2009/layout/ReverseList"/>
    <dgm:cxn modelId="{8D2B4B83-9FC7-E741-984A-46C4D5C1AF49}" type="presParOf" srcId="{97AEF6E6-38A0-8D4B-A5A2-4FA4131D8617}" destId="{AB4C1FB3-2B6B-AA44-AA11-E5279297D71B}" srcOrd="0" destOrd="0" presId="urn:microsoft.com/office/officeart/2009/layout/ReverseList"/>
    <dgm:cxn modelId="{CF3E5BA6-70CC-F845-A9B3-A8EC17DC3C3E}" type="presParOf" srcId="{97AEF6E6-38A0-8D4B-A5A2-4FA4131D8617}" destId="{33E36DC5-FDC1-3045-8FAF-5608E748A802}" srcOrd="1" destOrd="0" presId="urn:microsoft.com/office/officeart/2009/layout/ReverseList"/>
    <dgm:cxn modelId="{7167F12E-5C39-ED42-8759-59D68D5A2FA2}" type="presParOf" srcId="{97AEF6E6-38A0-8D4B-A5A2-4FA4131D8617}" destId="{B4D792D2-1D92-6049-AAA8-42236E660B82}" srcOrd="2" destOrd="0" presId="urn:microsoft.com/office/officeart/2009/layout/ReverseList"/>
    <dgm:cxn modelId="{66B783B0-2546-9C44-A1EC-3C26B9E12CB1}" type="presParOf" srcId="{97AEF6E6-38A0-8D4B-A5A2-4FA4131D8617}" destId="{4D29AE91-CCF2-D24E-86E2-EA9DF1EFFEF9}" srcOrd="3" destOrd="0" presId="urn:microsoft.com/office/officeart/2009/layout/ReverseList"/>
    <dgm:cxn modelId="{CA584F3F-D424-C942-AAC0-FCE7F1E07649}" type="presParOf" srcId="{97AEF6E6-38A0-8D4B-A5A2-4FA4131D8617}" destId="{41F31D1F-7DBC-9F4E-9A42-73727BD0013F}" srcOrd="4" destOrd="0" presId="urn:microsoft.com/office/officeart/2009/layout/ReverseList"/>
    <dgm:cxn modelId="{32304400-9134-6540-9353-DC3BB9886F0B}" type="presParOf" srcId="{97AEF6E6-38A0-8D4B-A5A2-4FA4131D8617}" destId="{107E27BE-E238-594B-B8D0-1ADA2B8A168C}" srcOrd="5" destOrd="0" presId="urn:microsoft.com/office/officeart/2009/layout/Revers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3E36DC5-FDC1-3045-8FAF-5608E748A802}">
      <dsp:nvSpPr>
        <dsp:cNvPr id="0" name=""/>
        <dsp:cNvSpPr/>
      </dsp:nvSpPr>
      <dsp:spPr>
        <a:xfrm rot="16200000">
          <a:off x="907044" y="1233870"/>
          <a:ext cx="2612745" cy="1596664"/>
        </a:xfrm>
        <a:prstGeom prst="round2SameRect">
          <a:avLst>
            <a:gd name="adj1" fmla="val 16670"/>
            <a:gd name="adj2" fmla="val 0"/>
          </a:avLst>
        </a:prstGeom>
        <a:solidFill>
          <a:schemeClr val="accent3">
            <a:lumMod val="20000"/>
            <a:lumOff val="80000"/>
          </a:schemeClr>
        </a:solidFill>
        <a:ln>
          <a:noFill/>
        </a:ln>
        <a:effectLst>
          <a:outerShdw blurRad="38100" dist="25400" dir="2700000" algn="br" rotWithShape="0">
            <a:srgbClr val="000000">
              <a:alpha val="60000"/>
            </a:srgbClr>
          </a:outerShdw>
        </a:effectLst>
      </dsp:spPr>
      <dsp:style>
        <a:lnRef idx="0">
          <a:scrgbClr r="0" g="0" b="0"/>
        </a:lnRef>
        <a:fillRef idx="1">
          <a:scrgbClr r="0" g="0" b="0"/>
        </a:fillRef>
        <a:effectRef idx="2">
          <a:scrgbClr r="0" g="0" b="0"/>
        </a:effectRef>
        <a:fontRef idx="minor"/>
      </dsp:style>
      <dsp:txBody>
        <a:bodyPr spcFirstLastPara="0" vert="horz" wrap="square" lIns="76200" tIns="127000" rIns="114300" bIns="127000" numCol="1" spcCol="1270" anchor="ctr" anchorCtr="0">
          <a:noAutofit/>
        </a:bodyPr>
        <a:lstStyle/>
        <a:p>
          <a:pPr lvl="0" algn="ctr" defTabSz="889000">
            <a:lnSpc>
              <a:spcPct val="90000"/>
            </a:lnSpc>
            <a:spcBef>
              <a:spcPct val="0"/>
            </a:spcBef>
            <a:spcAft>
              <a:spcPct val="35000"/>
            </a:spcAft>
          </a:pPr>
          <a:r>
            <a:rPr lang="en-US" sz="2000" b="1" kern="1200" dirty="0" smtClean="0">
              <a:latin typeface="Helvetica Neue" charset="0"/>
              <a:ea typeface="Helvetica Neue" charset="0"/>
              <a:cs typeface="Helvetica Neue" charset="0"/>
            </a:rPr>
            <a:t>Students’ Work With Data</a:t>
          </a:r>
          <a:endParaRPr lang="en-US" sz="2000" b="1" kern="1200" dirty="0">
            <a:latin typeface="Helvetica Neue" charset="0"/>
            <a:ea typeface="Helvetica Neue" charset="0"/>
            <a:cs typeface="Helvetica Neue" charset="0"/>
          </a:endParaRPr>
        </a:p>
      </dsp:txBody>
      <dsp:txXfrm rot="5400000">
        <a:off x="1493042" y="803786"/>
        <a:ext cx="1518707" cy="2456831"/>
      </dsp:txXfrm>
    </dsp:sp>
    <dsp:sp modelId="{4D29AE91-CCF2-D24E-86E2-EA9DF1EFFEF9}">
      <dsp:nvSpPr>
        <dsp:cNvPr id="0" name=""/>
        <dsp:cNvSpPr/>
      </dsp:nvSpPr>
      <dsp:spPr>
        <a:xfrm rot="5400000">
          <a:off x="2576210" y="1233870"/>
          <a:ext cx="2612745" cy="1596664"/>
        </a:xfrm>
        <a:prstGeom prst="round2SameRect">
          <a:avLst>
            <a:gd name="adj1" fmla="val 16670"/>
            <a:gd name="adj2" fmla="val 0"/>
          </a:avLst>
        </a:prstGeom>
        <a:solidFill>
          <a:schemeClr val="accent3">
            <a:lumMod val="20000"/>
            <a:lumOff val="80000"/>
          </a:schemeClr>
        </a:solidFill>
        <a:ln>
          <a:noFill/>
        </a:ln>
        <a:effectLst>
          <a:outerShdw blurRad="38100" dist="25400" dir="2700000" algn="br" rotWithShape="0">
            <a:srgbClr val="000000">
              <a:alpha val="60000"/>
            </a:srgbClr>
          </a:outerShdw>
        </a:effectLst>
      </dsp:spPr>
      <dsp:style>
        <a:lnRef idx="0">
          <a:scrgbClr r="0" g="0" b="0"/>
        </a:lnRef>
        <a:fillRef idx="1">
          <a:scrgbClr r="0" g="0" b="0"/>
        </a:fillRef>
        <a:effectRef idx="2">
          <a:scrgbClr r="0" g="0" b="0"/>
        </a:effectRef>
        <a:fontRef idx="minor"/>
      </dsp:style>
      <dsp:txBody>
        <a:bodyPr spcFirstLastPara="0" vert="horz" wrap="square" lIns="114300" tIns="127000" rIns="76200" bIns="127000" numCol="1" spcCol="1270" anchor="ctr" anchorCtr="0">
          <a:noAutofit/>
        </a:bodyPr>
        <a:lstStyle/>
        <a:p>
          <a:pPr lvl="0" algn="ctr" defTabSz="889000">
            <a:lnSpc>
              <a:spcPct val="90000"/>
            </a:lnSpc>
            <a:spcBef>
              <a:spcPct val="0"/>
            </a:spcBef>
            <a:spcAft>
              <a:spcPct val="35000"/>
            </a:spcAft>
          </a:pPr>
          <a:r>
            <a:rPr lang="en-US" sz="2000" b="1" kern="1200" dirty="0" smtClean="0">
              <a:solidFill>
                <a:schemeClr val="tx1"/>
              </a:solidFill>
              <a:latin typeface="Helvetica Neue" charset="0"/>
              <a:ea typeface="Helvetica Neue" charset="0"/>
              <a:cs typeface="Helvetica Neue" charset="0"/>
            </a:rPr>
            <a:t>Teachers’ Support for Work With Data</a:t>
          </a:r>
          <a:endParaRPr lang="en-US" sz="2000" b="1" kern="1200" dirty="0">
            <a:solidFill>
              <a:schemeClr val="tx1"/>
            </a:solidFill>
          </a:endParaRPr>
        </a:p>
      </dsp:txBody>
      <dsp:txXfrm rot="-5400000">
        <a:off x="3084251" y="803787"/>
        <a:ext cx="1518707" cy="2456831"/>
      </dsp:txXfrm>
    </dsp:sp>
    <dsp:sp modelId="{41F31D1F-7DBC-9F4E-9A42-73727BD0013F}">
      <dsp:nvSpPr>
        <dsp:cNvPr id="0" name=""/>
        <dsp:cNvSpPr/>
      </dsp:nvSpPr>
      <dsp:spPr>
        <a:xfrm>
          <a:off x="2213253" y="0"/>
          <a:ext cx="1669165" cy="1669084"/>
        </a:xfrm>
        <a:prstGeom prst="circularArrow">
          <a:avLst>
            <a:gd name="adj1" fmla="val 12500"/>
            <a:gd name="adj2" fmla="val 1142322"/>
            <a:gd name="adj3" fmla="val 20457678"/>
            <a:gd name="adj4" fmla="val 10800000"/>
            <a:gd name="adj5" fmla="val 12500"/>
          </a:avLst>
        </a:prstGeom>
        <a:solidFill>
          <a:srgbClr val="0DB14B"/>
        </a:soli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sp>
    <dsp:sp modelId="{107E27BE-E238-594B-B8D0-1ADA2B8A168C}">
      <dsp:nvSpPr>
        <dsp:cNvPr id="0" name=""/>
        <dsp:cNvSpPr/>
      </dsp:nvSpPr>
      <dsp:spPr>
        <a:xfrm rot="10800000">
          <a:off x="2213253" y="2394915"/>
          <a:ext cx="1669165" cy="1669084"/>
        </a:xfrm>
        <a:prstGeom prst="circularArrow">
          <a:avLst>
            <a:gd name="adj1" fmla="val 12500"/>
            <a:gd name="adj2" fmla="val 1142322"/>
            <a:gd name="adj3" fmla="val 20457678"/>
            <a:gd name="adj4" fmla="val 10800000"/>
            <a:gd name="adj5" fmla="val 12500"/>
          </a:avLst>
        </a:prstGeom>
        <a:solidFill>
          <a:srgbClr val="0DB14B"/>
        </a:soli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3E36DC5-FDC1-3045-8FAF-5608E748A802}">
      <dsp:nvSpPr>
        <dsp:cNvPr id="0" name=""/>
        <dsp:cNvSpPr/>
      </dsp:nvSpPr>
      <dsp:spPr>
        <a:xfrm rot="16200000">
          <a:off x="907044" y="1233870"/>
          <a:ext cx="2612745" cy="1596664"/>
        </a:xfrm>
        <a:prstGeom prst="round2SameRect">
          <a:avLst>
            <a:gd name="adj1" fmla="val 16670"/>
            <a:gd name="adj2" fmla="val 0"/>
          </a:avLst>
        </a:prstGeom>
        <a:solidFill>
          <a:schemeClr val="accent3">
            <a:lumMod val="20000"/>
            <a:lumOff val="80000"/>
          </a:schemeClr>
        </a:solidFill>
        <a:ln>
          <a:noFill/>
        </a:ln>
        <a:effectLst>
          <a:outerShdw blurRad="38100" dist="25400" dir="2700000" algn="br" rotWithShape="0">
            <a:srgbClr val="000000">
              <a:alpha val="60000"/>
            </a:srgbClr>
          </a:outerShdw>
        </a:effectLst>
      </dsp:spPr>
      <dsp:style>
        <a:lnRef idx="0">
          <a:scrgbClr r="0" g="0" b="0"/>
        </a:lnRef>
        <a:fillRef idx="1">
          <a:scrgbClr r="0" g="0" b="0"/>
        </a:fillRef>
        <a:effectRef idx="2">
          <a:scrgbClr r="0" g="0" b="0"/>
        </a:effectRef>
        <a:fontRef idx="minor"/>
      </dsp:style>
      <dsp:txBody>
        <a:bodyPr spcFirstLastPara="0" vert="horz" wrap="square" lIns="76200" tIns="127000" rIns="114300" bIns="127000" numCol="1" spcCol="1270" anchor="ctr" anchorCtr="0">
          <a:noAutofit/>
        </a:bodyPr>
        <a:lstStyle/>
        <a:p>
          <a:pPr lvl="0" algn="ctr" defTabSz="889000">
            <a:lnSpc>
              <a:spcPct val="90000"/>
            </a:lnSpc>
            <a:spcBef>
              <a:spcPct val="0"/>
            </a:spcBef>
            <a:spcAft>
              <a:spcPct val="35000"/>
            </a:spcAft>
          </a:pPr>
          <a:r>
            <a:rPr lang="en-US" sz="2000" b="1" kern="1200" dirty="0" smtClean="0">
              <a:latin typeface="Helvetica Neue" charset="0"/>
              <a:ea typeface="Helvetica Neue" charset="0"/>
              <a:cs typeface="Helvetica Neue" charset="0"/>
            </a:rPr>
            <a:t>Students’ Work With Data</a:t>
          </a:r>
          <a:endParaRPr lang="en-US" sz="2000" b="1" kern="1200" dirty="0">
            <a:latin typeface="Helvetica Neue" charset="0"/>
            <a:ea typeface="Helvetica Neue" charset="0"/>
            <a:cs typeface="Helvetica Neue" charset="0"/>
          </a:endParaRPr>
        </a:p>
      </dsp:txBody>
      <dsp:txXfrm rot="5400000">
        <a:off x="1493042" y="803786"/>
        <a:ext cx="1518707" cy="2456831"/>
      </dsp:txXfrm>
    </dsp:sp>
    <dsp:sp modelId="{4D29AE91-CCF2-D24E-86E2-EA9DF1EFFEF9}">
      <dsp:nvSpPr>
        <dsp:cNvPr id="0" name=""/>
        <dsp:cNvSpPr/>
      </dsp:nvSpPr>
      <dsp:spPr>
        <a:xfrm rot="5400000">
          <a:off x="2576210" y="1233870"/>
          <a:ext cx="2612745" cy="1596664"/>
        </a:xfrm>
        <a:prstGeom prst="round2SameRect">
          <a:avLst>
            <a:gd name="adj1" fmla="val 16670"/>
            <a:gd name="adj2" fmla="val 0"/>
          </a:avLst>
        </a:prstGeom>
        <a:solidFill>
          <a:schemeClr val="accent3">
            <a:lumMod val="20000"/>
            <a:lumOff val="80000"/>
          </a:schemeClr>
        </a:solidFill>
        <a:ln>
          <a:noFill/>
        </a:ln>
        <a:effectLst>
          <a:outerShdw blurRad="38100" dist="25400" dir="2700000" algn="br" rotWithShape="0">
            <a:srgbClr val="000000">
              <a:alpha val="60000"/>
            </a:srgbClr>
          </a:outerShdw>
        </a:effectLst>
      </dsp:spPr>
      <dsp:style>
        <a:lnRef idx="0">
          <a:scrgbClr r="0" g="0" b="0"/>
        </a:lnRef>
        <a:fillRef idx="1">
          <a:scrgbClr r="0" g="0" b="0"/>
        </a:fillRef>
        <a:effectRef idx="2">
          <a:scrgbClr r="0" g="0" b="0"/>
        </a:effectRef>
        <a:fontRef idx="minor"/>
      </dsp:style>
      <dsp:txBody>
        <a:bodyPr spcFirstLastPara="0" vert="horz" wrap="square" lIns="114300" tIns="127000" rIns="76200" bIns="127000" numCol="1" spcCol="1270" anchor="ctr" anchorCtr="0">
          <a:noAutofit/>
        </a:bodyPr>
        <a:lstStyle/>
        <a:p>
          <a:pPr lvl="0" algn="ctr" defTabSz="889000">
            <a:lnSpc>
              <a:spcPct val="90000"/>
            </a:lnSpc>
            <a:spcBef>
              <a:spcPct val="0"/>
            </a:spcBef>
            <a:spcAft>
              <a:spcPct val="35000"/>
            </a:spcAft>
          </a:pPr>
          <a:r>
            <a:rPr lang="en-US" sz="2000" b="1" kern="1200" dirty="0" smtClean="0">
              <a:solidFill>
                <a:schemeClr val="tx1"/>
              </a:solidFill>
              <a:latin typeface="Helvetica Neue" charset="0"/>
              <a:ea typeface="Helvetica Neue" charset="0"/>
              <a:cs typeface="Helvetica Neue" charset="0"/>
            </a:rPr>
            <a:t>Teachers’ Support for Work With Data</a:t>
          </a:r>
          <a:endParaRPr lang="en-US" sz="2000" b="1" kern="1200" dirty="0">
            <a:solidFill>
              <a:schemeClr val="tx1"/>
            </a:solidFill>
          </a:endParaRPr>
        </a:p>
      </dsp:txBody>
      <dsp:txXfrm rot="-5400000">
        <a:off x="3084251" y="803787"/>
        <a:ext cx="1518707" cy="2456831"/>
      </dsp:txXfrm>
    </dsp:sp>
    <dsp:sp modelId="{41F31D1F-7DBC-9F4E-9A42-73727BD0013F}">
      <dsp:nvSpPr>
        <dsp:cNvPr id="0" name=""/>
        <dsp:cNvSpPr/>
      </dsp:nvSpPr>
      <dsp:spPr>
        <a:xfrm>
          <a:off x="2213253" y="0"/>
          <a:ext cx="1669165" cy="1669084"/>
        </a:xfrm>
        <a:prstGeom prst="circularArrow">
          <a:avLst>
            <a:gd name="adj1" fmla="val 12500"/>
            <a:gd name="adj2" fmla="val 1142322"/>
            <a:gd name="adj3" fmla="val 20457678"/>
            <a:gd name="adj4" fmla="val 10800000"/>
            <a:gd name="adj5" fmla="val 12500"/>
          </a:avLst>
        </a:prstGeom>
        <a:solidFill>
          <a:srgbClr val="0DB14B"/>
        </a:soli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sp>
    <dsp:sp modelId="{107E27BE-E238-594B-B8D0-1ADA2B8A168C}">
      <dsp:nvSpPr>
        <dsp:cNvPr id="0" name=""/>
        <dsp:cNvSpPr/>
      </dsp:nvSpPr>
      <dsp:spPr>
        <a:xfrm rot="10800000">
          <a:off x="2213253" y="2394915"/>
          <a:ext cx="1669165" cy="1669084"/>
        </a:xfrm>
        <a:prstGeom prst="circularArrow">
          <a:avLst>
            <a:gd name="adj1" fmla="val 12500"/>
            <a:gd name="adj2" fmla="val 1142322"/>
            <a:gd name="adj3" fmla="val 20457678"/>
            <a:gd name="adj4" fmla="val 10800000"/>
            <a:gd name="adj5" fmla="val 12500"/>
          </a:avLst>
        </a:prstGeom>
        <a:solidFill>
          <a:srgbClr val="0DB14B"/>
        </a:soli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3E36DC5-FDC1-3045-8FAF-5608E748A802}">
      <dsp:nvSpPr>
        <dsp:cNvPr id="0" name=""/>
        <dsp:cNvSpPr/>
      </dsp:nvSpPr>
      <dsp:spPr>
        <a:xfrm rot="16200000">
          <a:off x="907044" y="1233870"/>
          <a:ext cx="2612745" cy="1596664"/>
        </a:xfrm>
        <a:prstGeom prst="round2SameRect">
          <a:avLst>
            <a:gd name="adj1" fmla="val 16670"/>
            <a:gd name="adj2" fmla="val 0"/>
          </a:avLst>
        </a:prstGeom>
        <a:solidFill>
          <a:schemeClr val="accent3">
            <a:lumMod val="20000"/>
            <a:lumOff val="80000"/>
          </a:schemeClr>
        </a:solidFill>
        <a:ln>
          <a:noFill/>
        </a:ln>
        <a:effectLst>
          <a:outerShdw blurRad="38100" dist="25400" dir="2700000" algn="br" rotWithShape="0">
            <a:srgbClr val="000000">
              <a:alpha val="60000"/>
            </a:srgbClr>
          </a:outerShdw>
        </a:effectLst>
      </dsp:spPr>
      <dsp:style>
        <a:lnRef idx="0">
          <a:scrgbClr r="0" g="0" b="0"/>
        </a:lnRef>
        <a:fillRef idx="1">
          <a:scrgbClr r="0" g="0" b="0"/>
        </a:fillRef>
        <a:effectRef idx="2">
          <a:scrgbClr r="0" g="0" b="0"/>
        </a:effectRef>
        <a:fontRef idx="minor"/>
      </dsp:style>
      <dsp:txBody>
        <a:bodyPr spcFirstLastPara="0" vert="horz" wrap="square" lIns="76200" tIns="127000" rIns="114300" bIns="127000" numCol="1" spcCol="1270" anchor="ctr" anchorCtr="0">
          <a:noAutofit/>
        </a:bodyPr>
        <a:lstStyle/>
        <a:p>
          <a:pPr lvl="0" algn="ctr" defTabSz="889000">
            <a:lnSpc>
              <a:spcPct val="90000"/>
            </a:lnSpc>
            <a:spcBef>
              <a:spcPct val="0"/>
            </a:spcBef>
            <a:spcAft>
              <a:spcPct val="35000"/>
            </a:spcAft>
          </a:pPr>
          <a:r>
            <a:rPr lang="en-US" sz="2000" b="1" kern="1200" dirty="0" smtClean="0">
              <a:latin typeface="Helvetica Neue" charset="0"/>
              <a:ea typeface="Helvetica Neue" charset="0"/>
              <a:cs typeface="Helvetica Neue" charset="0"/>
            </a:rPr>
            <a:t>Students’ Work With Data</a:t>
          </a:r>
          <a:endParaRPr lang="en-US" sz="2000" b="1" kern="1200" dirty="0">
            <a:latin typeface="Helvetica Neue" charset="0"/>
            <a:ea typeface="Helvetica Neue" charset="0"/>
            <a:cs typeface="Helvetica Neue" charset="0"/>
          </a:endParaRPr>
        </a:p>
      </dsp:txBody>
      <dsp:txXfrm rot="5400000">
        <a:off x="1493042" y="803786"/>
        <a:ext cx="1518707" cy="2456831"/>
      </dsp:txXfrm>
    </dsp:sp>
    <dsp:sp modelId="{4D29AE91-CCF2-D24E-86E2-EA9DF1EFFEF9}">
      <dsp:nvSpPr>
        <dsp:cNvPr id="0" name=""/>
        <dsp:cNvSpPr/>
      </dsp:nvSpPr>
      <dsp:spPr>
        <a:xfrm rot="5400000">
          <a:off x="2576210" y="1233870"/>
          <a:ext cx="2612745" cy="1596664"/>
        </a:xfrm>
        <a:prstGeom prst="round2SameRect">
          <a:avLst>
            <a:gd name="adj1" fmla="val 16670"/>
            <a:gd name="adj2" fmla="val 0"/>
          </a:avLst>
        </a:prstGeom>
        <a:solidFill>
          <a:schemeClr val="accent3">
            <a:lumMod val="20000"/>
            <a:lumOff val="80000"/>
          </a:schemeClr>
        </a:solidFill>
        <a:ln>
          <a:noFill/>
        </a:ln>
        <a:effectLst>
          <a:outerShdw blurRad="38100" dist="25400" dir="2700000" algn="br" rotWithShape="0">
            <a:srgbClr val="000000">
              <a:alpha val="60000"/>
            </a:srgbClr>
          </a:outerShdw>
        </a:effectLst>
      </dsp:spPr>
      <dsp:style>
        <a:lnRef idx="0">
          <a:scrgbClr r="0" g="0" b="0"/>
        </a:lnRef>
        <a:fillRef idx="1">
          <a:scrgbClr r="0" g="0" b="0"/>
        </a:fillRef>
        <a:effectRef idx="2">
          <a:scrgbClr r="0" g="0" b="0"/>
        </a:effectRef>
        <a:fontRef idx="minor"/>
      </dsp:style>
      <dsp:txBody>
        <a:bodyPr spcFirstLastPara="0" vert="horz" wrap="square" lIns="114300" tIns="127000" rIns="76200" bIns="127000" numCol="1" spcCol="1270" anchor="ctr" anchorCtr="0">
          <a:noAutofit/>
        </a:bodyPr>
        <a:lstStyle/>
        <a:p>
          <a:pPr lvl="0" algn="ctr" defTabSz="889000">
            <a:lnSpc>
              <a:spcPct val="90000"/>
            </a:lnSpc>
            <a:spcBef>
              <a:spcPct val="0"/>
            </a:spcBef>
            <a:spcAft>
              <a:spcPct val="35000"/>
            </a:spcAft>
          </a:pPr>
          <a:r>
            <a:rPr lang="en-US" sz="2000" b="1" kern="1200" dirty="0" smtClean="0">
              <a:solidFill>
                <a:schemeClr val="tx1"/>
              </a:solidFill>
              <a:latin typeface="Helvetica Neue" charset="0"/>
              <a:ea typeface="Helvetica Neue" charset="0"/>
              <a:cs typeface="Helvetica Neue" charset="0"/>
            </a:rPr>
            <a:t>Teachers’ Support for Work With Data</a:t>
          </a:r>
          <a:endParaRPr lang="en-US" sz="2000" b="1" kern="1200" dirty="0">
            <a:solidFill>
              <a:schemeClr val="tx1"/>
            </a:solidFill>
          </a:endParaRPr>
        </a:p>
      </dsp:txBody>
      <dsp:txXfrm rot="-5400000">
        <a:off x="3084251" y="803787"/>
        <a:ext cx="1518707" cy="2456831"/>
      </dsp:txXfrm>
    </dsp:sp>
    <dsp:sp modelId="{41F31D1F-7DBC-9F4E-9A42-73727BD0013F}">
      <dsp:nvSpPr>
        <dsp:cNvPr id="0" name=""/>
        <dsp:cNvSpPr/>
      </dsp:nvSpPr>
      <dsp:spPr>
        <a:xfrm>
          <a:off x="2213253" y="0"/>
          <a:ext cx="1669165" cy="1669084"/>
        </a:xfrm>
        <a:prstGeom prst="circularArrow">
          <a:avLst>
            <a:gd name="adj1" fmla="val 12500"/>
            <a:gd name="adj2" fmla="val 1142322"/>
            <a:gd name="adj3" fmla="val 20457678"/>
            <a:gd name="adj4" fmla="val 10800000"/>
            <a:gd name="adj5" fmla="val 12500"/>
          </a:avLst>
        </a:prstGeom>
        <a:solidFill>
          <a:srgbClr val="0DB14B"/>
        </a:soli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sp>
    <dsp:sp modelId="{107E27BE-E238-594B-B8D0-1ADA2B8A168C}">
      <dsp:nvSpPr>
        <dsp:cNvPr id="0" name=""/>
        <dsp:cNvSpPr/>
      </dsp:nvSpPr>
      <dsp:spPr>
        <a:xfrm rot="10800000">
          <a:off x="2213253" y="2394915"/>
          <a:ext cx="1669165" cy="1669084"/>
        </a:xfrm>
        <a:prstGeom prst="circularArrow">
          <a:avLst>
            <a:gd name="adj1" fmla="val 12500"/>
            <a:gd name="adj2" fmla="val 1142322"/>
            <a:gd name="adj3" fmla="val 20457678"/>
            <a:gd name="adj4" fmla="val 10800000"/>
            <a:gd name="adj5" fmla="val 12500"/>
          </a:avLst>
        </a:prstGeom>
        <a:solidFill>
          <a:srgbClr val="0DB14B"/>
        </a:soli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3E36DC5-FDC1-3045-8FAF-5608E748A802}">
      <dsp:nvSpPr>
        <dsp:cNvPr id="0" name=""/>
        <dsp:cNvSpPr/>
      </dsp:nvSpPr>
      <dsp:spPr>
        <a:xfrm rot="16200000">
          <a:off x="907044" y="1233870"/>
          <a:ext cx="2612745" cy="1596664"/>
        </a:xfrm>
        <a:prstGeom prst="round2SameRect">
          <a:avLst>
            <a:gd name="adj1" fmla="val 16670"/>
            <a:gd name="adj2" fmla="val 0"/>
          </a:avLst>
        </a:prstGeom>
        <a:solidFill>
          <a:srgbClr val="E8D9B5"/>
        </a:solidFill>
        <a:ln>
          <a:noFill/>
        </a:ln>
        <a:effectLst>
          <a:outerShdw blurRad="38100" dist="25400" dir="2700000" algn="br" rotWithShape="0">
            <a:srgbClr val="000000">
              <a:alpha val="60000"/>
            </a:srgbClr>
          </a:outerShdw>
        </a:effectLst>
      </dsp:spPr>
      <dsp:style>
        <a:lnRef idx="0">
          <a:scrgbClr r="0" g="0" b="0"/>
        </a:lnRef>
        <a:fillRef idx="1">
          <a:scrgbClr r="0" g="0" b="0"/>
        </a:fillRef>
        <a:effectRef idx="2">
          <a:scrgbClr r="0" g="0" b="0"/>
        </a:effectRef>
        <a:fontRef idx="minor"/>
      </dsp:style>
      <dsp:txBody>
        <a:bodyPr spcFirstLastPara="0" vert="horz" wrap="square" lIns="76200" tIns="127000" rIns="114300" bIns="127000" numCol="1" spcCol="1270" anchor="ctr" anchorCtr="0">
          <a:noAutofit/>
        </a:bodyPr>
        <a:lstStyle/>
        <a:p>
          <a:pPr lvl="0" algn="ctr" defTabSz="889000">
            <a:lnSpc>
              <a:spcPct val="90000"/>
            </a:lnSpc>
            <a:spcBef>
              <a:spcPct val="0"/>
            </a:spcBef>
            <a:spcAft>
              <a:spcPct val="35000"/>
            </a:spcAft>
          </a:pPr>
          <a:r>
            <a:rPr lang="en-US" sz="2000" b="1" kern="1200" dirty="0" smtClean="0">
              <a:latin typeface="Helvetica Neue" charset="0"/>
              <a:ea typeface="Helvetica Neue" charset="0"/>
              <a:cs typeface="Helvetica Neue" charset="0"/>
            </a:rPr>
            <a:t>Students’ Work With Data</a:t>
          </a:r>
          <a:endParaRPr lang="en-US" sz="2000" b="1" kern="1200" dirty="0">
            <a:latin typeface="Helvetica Neue" charset="0"/>
            <a:ea typeface="Helvetica Neue" charset="0"/>
            <a:cs typeface="Helvetica Neue" charset="0"/>
          </a:endParaRPr>
        </a:p>
      </dsp:txBody>
      <dsp:txXfrm rot="5400000">
        <a:off x="1493042" y="803786"/>
        <a:ext cx="1518707" cy="2456831"/>
      </dsp:txXfrm>
    </dsp:sp>
    <dsp:sp modelId="{4D29AE91-CCF2-D24E-86E2-EA9DF1EFFEF9}">
      <dsp:nvSpPr>
        <dsp:cNvPr id="0" name=""/>
        <dsp:cNvSpPr/>
      </dsp:nvSpPr>
      <dsp:spPr>
        <a:xfrm rot="5400000">
          <a:off x="2576210" y="1233870"/>
          <a:ext cx="2612745" cy="1596664"/>
        </a:xfrm>
        <a:prstGeom prst="round2SameRect">
          <a:avLst>
            <a:gd name="adj1" fmla="val 16670"/>
            <a:gd name="adj2" fmla="val 0"/>
          </a:avLst>
        </a:prstGeom>
        <a:solidFill>
          <a:schemeClr val="accent3">
            <a:lumMod val="20000"/>
            <a:lumOff val="80000"/>
          </a:schemeClr>
        </a:solidFill>
        <a:ln>
          <a:noFill/>
        </a:ln>
        <a:effectLst>
          <a:outerShdw blurRad="38100" dist="25400" dir="2700000" algn="br" rotWithShape="0">
            <a:srgbClr val="000000">
              <a:alpha val="60000"/>
            </a:srgbClr>
          </a:outerShdw>
        </a:effectLst>
      </dsp:spPr>
      <dsp:style>
        <a:lnRef idx="0">
          <a:scrgbClr r="0" g="0" b="0"/>
        </a:lnRef>
        <a:fillRef idx="1">
          <a:scrgbClr r="0" g="0" b="0"/>
        </a:fillRef>
        <a:effectRef idx="2">
          <a:scrgbClr r="0" g="0" b="0"/>
        </a:effectRef>
        <a:fontRef idx="minor"/>
      </dsp:style>
      <dsp:txBody>
        <a:bodyPr spcFirstLastPara="0" vert="horz" wrap="square" lIns="114300" tIns="127000" rIns="76200" bIns="127000" numCol="1" spcCol="1270" anchor="ctr" anchorCtr="0">
          <a:noAutofit/>
        </a:bodyPr>
        <a:lstStyle/>
        <a:p>
          <a:pPr lvl="0" algn="ctr" defTabSz="889000">
            <a:lnSpc>
              <a:spcPct val="90000"/>
            </a:lnSpc>
            <a:spcBef>
              <a:spcPct val="0"/>
            </a:spcBef>
            <a:spcAft>
              <a:spcPct val="35000"/>
            </a:spcAft>
          </a:pPr>
          <a:r>
            <a:rPr lang="en-US" sz="2000" b="1" kern="1200" dirty="0" smtClean="0">
              <a:solidFill>
                <a:schemeClr val="tx1"/>
              </a:solidFill>
              <a:latin typeface="Helvetica Neue" charset="0"/>
              <a:ea typeface="Helvetica Neue" charset="0"/>
              <a:cs typeface="Helvetica Neue" charset="0"/>
            </a:rPr>
            <a:t>Teachers’ Support for Work With Data</a:t>
          </a:r>
          <a:endParaRPr lang="en-US" sz="2000" b="1" kern="1200" dirty="0">
            <a:solidFill>
              <a:schemeClr val="tx1"/>
            </a:solidFill>
          </a:endParaRPr>
        </a:p>
      </dsp:txBody>
      <dsp:txXfrm rot="-5400000">
        <a:off x="3084251" y="803787"/>
        <a:ext cx="1518707" cy="2456831"/>
      </dsp:txXfrm>
    </dsp:sp>
    <dsp:sp modelId="{41F31D1F-7DBC-9F4E-9A42-73727BD0013F}">
      <dsp:nvSpPr>
        <dsp:cNvPr id="0" name=""/>
        <dsp:cNvSpPr/>
      </dsp:nvSpPr>
      <dsp:spPr>
        <a:xfrm>
          <a:off x="2213253" y="0"/>
          <a:ext cx="1669165" cy="1669084"/>
        </a:xfrm>
        <a:prstGeom prst="circularArrow">
          <a:avLst>
            <a:gd name="adj1" fmla="val 12500"/>
            <a:gd name="adj2" fmla="val 1142322"/>
            <a:gd name="adj3" fmla="val 20457678"/>
            <a:gd name="adj4" fmla="val 10800000"/>
            <a:gd name="adj5" fmla="val 12500"/>
          </a:avLst>
        </a:prstGeom>
        <a:solidFill>
          <a:srgbClr val="0DB14B"/>
        </a:soli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sp>
    <dsp:sp modelId="{107E27BE-E238-594B-B8D0-1ADA2B8A168C}">
      <dsp:nvSpPr>
        <dsp:cNvPr id="0" name=""/>
        <dsp:cNvSpPr/>
      </dsp:nvSpPr>
      <dsp:spPr>
        <a:xfrm rot="10800000">
          <a:off x="2213253" y="2394915"/>
          <a:ext cx="1669165" cy="1669084"/>
        </a:xfrm>
        <a:prstGeom prst="circularArrow">
          <a:avLst>
            <a:gd name="adj1" fmla="val 12500"/>
            <a:gd name="adj2" fmla="val 1142322"/>
            <a:gd name="adj3" fmla="val 20457678"/>
            <a:gd name="adj4" fmla="val 10800000"/>
            <a:gd name="adj5" fmla="val 12500"/>
          </a:avLst>
        </a:prstGeom>
        <a:solidFill>
          <a:srgbClr val="0DB14B"/>
        </a:soli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3E36DC5-FDC1-3045-8FAF-5608E748A802}">
      <dsp:nvSpPr>
        <dsp:cNvPr id="0" name=""/>
        <dsp:cNvSpPr/>
      </dsp:nvSpPr>
      <dsp:spPr>
        <a:xfrm rot="16200000">
          <a:off x="907044" y="1233870"/>
          <a:ext cx="2612745" cy="1596664"/>
        </a:xfrm>
        <a:prstGeom prst="round2SameRect">
          <a:avLst>
            <a:gd name="adj1" fmla="val 16670"/>
            <a:gd name="adj2" fmla="val 0"/>
          </a:avLst>
        </a:prstGeom>
        <a:solidFill>
          <a:schemeClr val="accent3">
            <a:lumMod val="20000"/>
            <a:lumOff val="80000"/>
          </a:schemeClr>
        </a:solidFill>
        <a:ln>
          <a:noFill/>
        </a:ln>
        <a:effectLst>
          <a:outerShdw blurRad="38100" dist="25400" dir="2700000" algn="br" rotWithShape="0">
            <a:srgbClr val="000000">
              <a:alpha val="60000"/>
            </a:srgbClr>
          </a:outerShdw>
        </a:effectLst>
      </dsp:spPr>
      <dsp:style>
        <a:lnRef idx="0">
          <a:scrgbClr r="0" g="0" b="0"/>
        </a:lnRef>
        <a:fillRef idx="1">
          <a:scrgbClr r="0" g="0" b="0"/>
        </a:fillRef>
        <a:effectRef idx="2">
          <a:scrgbClr r="0" g="0" b="0"/>
        </a:effectRef>
        <a:fontRef idx="minor"/>
      </dsp:style>
      <dsp:txBody>
        <a:bodyPr spcFirstLastPara="0" vert="horz" wrap="square" lIns="76200" tIns="127000" rIns="114300" bIns="127000" numCol="1" spcCol="1270" anchor="ctr" anchorCtr="0">
          <a:noAutofit/>
        </a:bodyPr>
        <a:lstStyle/>
        <a:p>
          <a:pPr lvl="0" algn="ctr" defTabSz="889000">
            <a:lnSpc>
              <a:spcPct val="90000"/>
            </a:lnSpc>
            <a:spcBef>
              <a:spcPct val="0"/>
            </a:spcBef>
            <a:spcAft>
              <a:spcPct val="35000"/>
            </a:spcAft>
          </a:pPr>
          <a:r>
            <a:rPr lang="en-US" sz="2000" b="1" kern="1200" dirty="0" smtClean="0">
              <a:latin typeface="Helvetica Neue" charset="0"/>
              <a:ea typeface="Helvetica Neue" charset="0"/>
              <a:cs typeface="Helvetica Neue" charset="0"/>
            </a:rPr>
            <a:t>Students’ Work With Data</a:t>
          </a:r>
          <a:endParaRPr lang="en-US" sz="2000" b="1" kern="1200" dirty="0">
            <a:latin typeface="Helvetica Neue" charset="0"/>
            <a:ea typeface="Helvetica Neue" charset="0"/>
            <a:cs typeface="Helvetica Neue" charset="0"/>
          </a:endParaRPr>
        </a:p>
      </dsp:txBody>
      <dsp:txXfrm rot="5400000">
        <a:off x="1493042" y="803786"/>
        <a:ext cx="1518707" cy="2456831"/>
      </dsp:txXfrm>
    </dsp:sp>
    <dsp:sp modelId="{4D29AE91-CCF2-D24E-86E2-EA9DF1EFFEF9}">
      <dsp:nvSpPr>
        <dsp:cNvPr id="0" name=""/>
        <dsp:cNvSpPr/>
      </dsp:nvSpPr>
      <dsp:spPr>
        <a:xfrm rot="5400000">
          <a:off x="2576210" y="1233870"/>
          <a:ext cx="2612745" cy="1596664"/>
        </a:xfrm>
        <a:prstGeom prst="round2SameRect">
          <a:avLst>
            <a:gd name="adj1" fmla="val 16670"/>
            <a:gd name="adj2" fmla="val 0"/>
          </a:avLst>
        </a:prstGeom>
        <a:solidFill>
          <a:srgbClr val="E8D9B5"/>
        </a:solidFill>
        <a:ln>
          <a:noFill/>
        </a:ln>
        <a:effectLst>
          <a:outerShdw blurRad="38100" dist="25400" dir="2700000" algn="br" rotWithShape="0">
            <a:srgbClr val="000000">
              <a:alpha val="60000"/>
            </a:srgbClr>
          </a:outerShdw>
        </a:effectLst>
      </dsp:spPr>
      <dsp:style>
        <a:lnRef idx="0">
          <a:scrgbClr r="0" g="0" b="0"/>
        </a:lnRef>
        <a:fillRef idx="1">
          <a:scrgbClr r="0" g="0" b="0"/>
        </a:fillRef>
        <a:effectRef idx="2">
          <a:scrgbClr r="0" g="0" b="0"/>
        </a:effectRef>
        <a:fontRef idx="minor"/>
      </dsp:style>
      <dsp:txBody>
        <a:bodyPr spcFirstLastPara="0" vert="horz" wrap="square" lIns="114300" tIns="127000" rIns="76200" bIns="127000" numCol="1" spcCol="1270" anchor="ctr" anchorCtr="0">
          <a:noAutofit/>
        </a:bodyPr>
        <a:lstStyle/>
        <a:p>
          <a:pPr lvl="0" algn="ctr" defTabSz="889000">
            <a:lnSpc>
              <a:spcPct val="90000"/>
            </a:lnSpc>
            <a:spcBef>
              <a:spcPct val="0"/>
            </a:spcBef>
            <a:spcAft>
              <a:spcPct val="35000"/>
            </a:spcAft>
          </a:pPr>
          <a:r>
            <a:rPr lang="en-US" sz="2000" b="1" kern="1200" cap="none" spc="0" dirty="0" smtClean="0">
              <a:ln w="0"/>
              <a:solidFill>
                <a:schemeClr val="tx1"/>
              </a:solidFill>
              <a:effectLst>
                <a:outerShdw blurRad="38100" dist="19050" dir="2700000" algn="tl" rotWithShape="0">
                  <a:schemeClr val="dk1">
                    <a:alpha val="40000"/>
                  </a:schemeClr>
                </a:outerShdw>
              </a:effectLst>
              <a:latin typeface="Helvetica Neue" charset="0"/>
              <a:ea typeface="Helvetica Neue" charset="0"/>
              <a:cs typeface="Helvetica Neue" charset="0"/>
            </a:rPr>
            <a:t>Teachers’ Support for Work With Data</a:t>
          </a:r>
          <a:endParaRPr lang="en-US" sz="2000" b="1" kern="1200" cap="none" spc="0" dirty="0">
            <a:ln w="0"/>
            <a:solidFill>
              <a:schemeClr val="tx1"/>
            </a:solidFill>
            <a:effectLst>
              <a:outerShdw blurRad="38100" dist="19050" dir="2700000" algn="tl" rotWithShape="0">
                <a:schemeClr val="dk1">
                  <a:alpha val="40000"/>
                </a:schemeClr>
              </a:outerShdw>
            </a:effectLst>
          </a:endParaRPr>
        </a:p>
      </dsp:txBody>
      <dsp:txXfrm rot="-5400000">
        <a:off x="3084251" y="803787"/>
        <a:ext cx="1518707" cy="2456831"/>
      </dsp:txXfrm>
    </dsp:sp>
    <dsp:sp modelId="{41F31D1F-7DBC-9F4E-9A42-73727BD0013F}">
      <dsp:nvSpPr>
        <dsp:cNvPr id="0" name=""/>
        <dsp:cNvSpPr/>
      </dsp:nvSpPr>
      <dsp:spPr>
        <a:xfrm>
          <a:off x="2213253" y="0"/>
          <a:ext cx="1669165" cy="1669084"/>
        </a:xfrm>
        <a:prstGeom prst="circularArrow">
          <a:avLst>
            <a:gd name="adj1" fmla="val 12500"/>
            <a:gd name="adj2" fmla="val 1142322"/>
            <a:gd name="adj3" fmla="val 20457678"/>
            <a:gd name="adj4" fmla="val 10800000"/>
            <a:gd name="adj5" fmla="val 12500"/>
          </a:avLst>
        </a:prstGeom>
        <a:solidFill>
          <a:srgbClr val="0DB14B"/>
        </a:soli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sp>
    <dsp:sp modelId="{107E27BE-E238-594B-B8D0-1ADA2B8A168C}">
      <dsp:nvSpPr>
        <dsp:cNvPr id="0" name=""/>
        <dsp:cNvSpPr/>
      </dsp:nvSpPr>
      <dsp:spPr>
        <a:xfrm rot="10800000">
          <a:off x="2213253" y="2394915"/>
          <a:ext cx="1669165" cy="1669084"/>
        </a:xfrm>
        <a:prstGeom prst="circularArrow">
          <a:avLst>
            <a:gd name="adj1" fmla="val 12500"/>
            <a:gd name="adj2" fmla="val 1142322"/>
            <a:gd name="adj3" fmla="val 20457678"/>
            <a:gd name="adj4" fmla="val 10800000"/>
            <a:gd name="adj5" fmla="val 12500"/>
          </a:avLst>
        </a:prstGeom>
        <a:solidFill>
          <a:srgbClr val="0DB14B"/>
        </a:soli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3E36DC5-FDC1-3045-8FAF-5608E748A802}">
      <dsp:nvSpPr>
        <dsp:cNvPr id="0" name=""/>
        <dsp:cNvSpPr/>
      </dsp:nvSpPr>
      <dsp:spPr>
        <a:xfrm rot="16200000">
          <a:off x="907044" y="1233870"/>
          <a:ext cx="2612745" cy="1596664"/>
        </a:xfrm>
        <a:prstGeom prst="round2SameRect">
          <a:avLst>
            <a:gd name="adj1" fmla="val 16670"/>
            <a:gd name="adj2" fmla="val 0"/>
          </a:avLst>
        </a:prstGeom>
        <a:solidFill>
          <a:schemeClr val="accent3">
            <a:lumMod val="20000"/>
            <a:lumOff val="80000"/>
          </a:schemeClr>
        </a:solidFill>
        <a:ln>
          <a:noFill/>
        </a:ln>
        <a:effectLst>
          <a:outerShdw blurRad="38100" dist="25400" dir="2700000" algn="br" rotWithShape="0">
            <a:srgbClr val="000000">
              <a:alpha val="60000"/>
            </a:srgbClr>
          </a:outerShdw>
        </a:effectLst>
      </dsp:spPr>
      <dsp:style>
        <a:lnRef idx="0">
          <a:scrgbClr r="0" g="0" b="0"/>
        </a:lnRef>
        <a:fillRef idx="1">
          <a:scrgbClr r="0" g="0" b="0"/>
        </a:fillRef>
        <a:effectRef idx="2">
          <a:scrgbClr r="0" g="0" b="0"/>
        </a:effectRef>
        <a:fontRef idx="minor"/>
      </dsp:style>
      <dsp:txBody>
        <a:bodyPr spcFirstLastPara="0" vert="horz" wrap="square" lIns="76200" tIns="127000" rIns="114300" bIns="127000" numCol="1" spcCol="1270" anchor="ctr" anchorCtr="0">
          <a:noAutofit/>
        </a:bodyPr>
        <a:lstStyle/>
        <a:p>
          <a:pPr lvl="0" algn="ctr" defTabSz="889000">
            <a:lnSpc>
              <a:spcPct val="90000"/>
            </a:lnSpc>
            <a:spcBef>
              <a:spcPct val="0"/>
            </a:spcBef>
            <a:spcAft>
              <a:spcPct val="35000"/>
            </a:spcAft>
          </a:pPr>
          <a:r>
            <a:rPr lang="en-US" sz="2000" b="1" kern="1200" smtClean="0">
              <a:latin typeface="Helvetica Neue" charset="0"/>
              <a:ea typeface="Helvetica Neue" charset="0"/>
              <a:cs typeface="Helvetica Neue" charset="0"/>
            </a:rPr>
            <a:t>Students’ Work With Data</a:t>
          </a:r>
          <a:endParaRPr lang="en-US" sz="2000" b="1" kern="1200">
            <a:latin typeface="Helvetica Neue" charset="0"/>
            <a:ea typeface="Helvetica Neue" charset="0"/>
            <a:cs typeface="Helvetica Neue" charset="0"/>
          </a:endParaRPr>
        </a:p>
      </dsp:txBody>
      <dsp:txXfrm rot="5400000">
        <a:off x="1493042" y="803786"/>
        <a:ext cx="1518707" cy="2456831"/>
      </dsp:txXfrm>
    </dsp:sp>
    <dsp:sp modelId="{4D29AE91-CCF2-D24E-86E2-EA9DF1EFFEF9}">
      <dsp:nvSpPr>
        <dsp:cNvPr id="0" name=""/>
        <dsp:cNvSpPr/>
      </dsp:nvSpPr>
      <dsp:spPr>
        <a:xfrm rot="5400000">
          <a:off x="2576210" y="1233870"/>
          <a:ext cx="2612745" cy="1596664"/>
        </a:xfrm>
        <a:prstGeom prst="round2SameRect">
          <a:avLst>
            <a:gd name="adj1" fmla="val 16670"/>
            <a:gd name="adj2" fmla="val 0"/>
          </a:avLst>
        </a:prstGeom>
        <a:solidFill>
          <a:schemeClr val="accent3">
            <a:lumMod val="20000"/>
            <a:lumOff val="80000"/>
          </a:schemeClr>
        </a:solidFill>
        <a:ln>
          <a:noFill/>
        </a:ln>
        <a:effectLst>
          <a:outerShdw blurRad="38100" dist="25400" dir="2700000" algn="br" rotWithShape="0">
            <a:srgbClr val="000000">
              <a:alpha val="60000"/>
            </a:srgbClr>
          </a:outerShdw>
        </a:effectLst>
      </dsp:spPr>
      <dsp:style>
        <a:lnRef idx="0">
          <a:scrgbClr r="0" g="0" b="0"/>
        </a:lnRef>
        <a:fillRef idx="1">
          <a:scrgbClr r="0" g="0" b="0"/>
        </a:fillRef>
        <a:effectRef idx="2">
          <a:scrgbClr r="0" g="0" b="0"/>
        </a:effectRef>
        <a:fontRef idx="minor"/>
      </dsp:style>
      <dsp:txBody>
        <a:bodyPr spcFirstLastPara="0" vert="horz" wrap="square" lIns="114300" tIns="127000" rIns="76200" bIns="127000" numCol="1" spcCol="1270" anchor="ctr" anchorCtr="0">
          <a:noAutofit/>
        </a:bodyPr>
        <a:lstStyle/>
        <a:p>
          <a:pPr lvl="0" algn="ctr" defTabSz="889000">
            <a:lnSpc>
              <a:spcPct val="90000"/>
            </a:lnSpc>
            <a:spcBef>
              <a:spcPct val="0"/>
            </a:spcBef>
            <a:spcAft>
              <a:spcPct val="35000"/>
            </a:spcAft>
          </a:pPr>
          <a:r>
            <a:rPr lang="en-US" sz="2000" b="1" kern="1200" smtClean="0">
              <a:solidFill>
                <a:schemeClr val="tx1"/>
              </a:solidFill>
              <a:latin typeface="Helvetica Neue" charset="0"/>
              <a:ea typeface="Helvetica Neue" charset="0"/>
              <a:cs typeface="Helvetica Neue" charset="0"/>
            </a:rPr>
            <a:t>Teachers’ Support for Work With Data</a:t>
          </a:r>
          <a:endParaRPr lang="en-US" sz="2000" b="1" kern="1200">
            <a:solidFill>
              <a:schemeClr val="tx1"/>
            </a:solidFill>
          </a:endParaRPr>
        </a:p>
      </dsp:txBody>
      <dsp:txXfrm rot="-5400000">
        <a:off x="3084251" y="803787"/>
        <a:ext cx="1518707" cy="2456831"/>
      </dsp:txXfrm>
    </dsp:sp>
    <dsp:sp modelId="{41F31D1F-7DBC-9F4E-9A42-73727BD0013F}">
      <dsp:nvSpPr>
        <dsp:cNvPr id="0" name=""/>
        <dsp:cNvSpPr/>
      </dsp:nvSpPr>
      <dsp:spPr>
        <a:xfrm>
          <a:off x="2213253" y="0"/>
          <a:ext cx="1669165" cy="1669084"/>
        </a:xfrm>
        <a:prstGeom prst="circularArrow">
          <a:avLst>
            <a:gd name="adj1" fmla="val 12500"/>
            <a:gd name="adj2" fmla="val 1142322"/>
            <a:gd name="adj3" fmla="val 20457678"/>
            <a:gd name="adj4" fmla="val 10800000"/>
            <a:gd name="adj5" fmla="val 12500"/>
          </a:avLst>
        </a:prstGeom>
        <a:solidFill>
          <a:srgbClr val="0DB14B"/>
        </a:soli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sp>
    <dsp:sp modelId="{107E27BE-E238-594B-B8D0-1ADA2B8A168C}">
      <dsp:nvSpPr>
        <dsp:cNvPr id="0" name=""/>
        <dsp:cNvSpPr/>
      </dsp:nvSpPr>
      <dsp:spPr>
        <a:xfrm rot="10800000">
          <a:off x="2213253" y="2394915"/>
          <a:ext cx="1669165" cy="1669084"/>
        </a:xfrm>
        <a:prstGeom prst="circularArrow">
          <a:avLst>
            <a:gd name="adj1" fmla="val 12500"/>
            <a:gd name="adj2" fmla="val 1142322"/>
            <a:gd name="adj3" fmla="val 20457678"/>
            <a:gd name="adj4" fmla="val 10800000"/>
            <a:gd name="adj5" fmla="val 12500"/>
          </a:avLst>
        </a:prstGeom>
        <a:solidFill>
          <a:srgbClr val="0DB14B"/>
        </a:soli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3E36DC5-FDC1-3045-8FAF-5608E748A802}">
      <dsp:nvSpPr>
        <dsp:cNvPr id="0" name=""/>
        <dsp:cNvSpPr/>
      </dsp:nvSpPr>
      <dsp:spPr>
        <a:xfrm rot="16200000">
          <a:off x="907044" y="1233870"/>
          <a:ext cx="2612745" cy="1596664"/>
        </a:xfrm>
        <a:prstGeom prst="round2SameRect">
          <a:avLst>
            <a:gd name="adj1" fmla="val 16670"/>
            <a:gd name="adj2" fmla="val 0"/>
          </a:avLst>
        </a:prstGeom>
        <a:solidFill>
          <a:schemeClr val="accent3">
            <a:lumMod val="20000"/>
            <a:lumOff val="80000"/>
          </a:schemeClr>
        </a:solidFill>
        <a:ln>
          <a:noFill/>
        </a:ln>
        <a:effectLst>
          <a:outerShdw blurRad="38100" dist="25400" dir="2700000" algn="br" rotWithShape="0">
            <a:srgbClr val="000000">
              <a:alpha val="60000"/>
            </a:srgbClr>
          </a:outerShdw>
        </a:effectLst>
      </dsp:spPr>
      <dsp:style>
        <a:lnRef idx="0">
          <a:scrgbClr r="0" g="0" b="0"/>
        </a:lnRef>
        <a:fillRef idx="1">
          <a:scrgbClr r="0" g="0" b="0"/>
        </a:fillRef>
        <a:effectRef idx="2">
          <a:scrgbClr r="0" g="0" b="0"/>
        </a:effectRef>
        <a:fontRef idx="minor"/>
      </dsp:style>
      <dsp:txBody>
        <a:bodyPr spcFirstLastPara="0" vert="horz" wrap="square" lIns="76200" tIns="127000" rIns="114300" bIns="127000" numCol="1" spcCol="1270" anchor="ctr" anchorCtr="0">
          <a:noAutofit/>
        </a:bodyPr>
        <a:lstStyle/>
        <a:p>
          <a:pPr lvl="0" algn="ctr" defTabSz="889000">
            <a:lnSpc>
              <a:spcPct val="90000"/>
            </a:lnSpc>
            <a:spcBef>
              <a:spcPct val="0"/>
            </a:spcBef>
            <a:spcAft>
              <a:spcPct val="35000"/>
            </a:spcAft>
          </a:pPr>
          <a:r>
            <a:rPr lang="en-US" sz="2000" b="1" kern="1200" smtClean="0">
              <a:latin typeface="Helvetica Neue" charset="0"/>
              <a:ea typeface="Helvetica Neue" charset="0"/>
              <a:cs typeface="Helvetica Neue" charset="0"/>
            </a:rPr>
            <a:t>Students’ Work With Data</a:t>
          </a:r>
          <a:endParaRPr lang="en-US" sz="2000" b="1" kern="1200">
            <a:latin typeface="Helvetica Neue" charset="0"/>
            <a:ea typeface="Helvetica Neue" charset="0"/>
            <a:cs typeface="Helvetica Neue" charset="0"/>
          </a:endParaRPr>
        </a:p>
      </dsp:txBody>
      <dsp:txXfrm rot="5400000">
        <a:off x="1493042" y="803786"/>
        <a:ext cx="1518707" cy="2456831"/>
      </dsp:txXfrm>
    </dsp:sp>
    <dsp:sp modelId="{4D29AE91-CCF2-D24E-86E2-EA9DF1EFFEF9}">
      <dsp:nvSpPr>
        <dsp:cNvPr id="0" name=""/>
        <dsp:cNvSpPr/>
      </dsp:nvSpPr>
      <dsp:spPr>
        <a:xfrm rot="5400000">
          <a:off x="2576210" y="1233870"/>
          <a:ext cx="2612745" cy="1596664"/>
        </a:xfrm>
        <a:prstGeom prst="round2SameRect">
          <a:avLst>
            <a:gd name="adj1" fmla="val 16670"/>
            <a:gd name="adj2" fmla="val 0"/>
          </a:avLst>
        </a:prstGeom>
        <a:solidFill>
          <a:schemeClr val="accent3">
            <a:lumMod val="20000"/>
            <a:lumOff val="80000"/>
          </a:schemeClr>
        </a:solidFill>
        <a:ln>
          <a:noFill/>
        </a:ln>
        <a:effectLst>
          <a:outerShdw blurRad="38100" dist="25400" dir="2700000" algn="br" rotWithShape="0">
            <a:srgbClr val="000000">
              <a:alpha val="60000"/>
            </a:srgbClr>
          </a:outerShdw>
        </a:effectLst>
      </dsp:spPr>
      <dsp:style>
        <a:lnRef idx="0">
          <a:scrgbClr r="0" g="0" b="0"/>
        </a:lnRef>
        <a:fillRef idx="1">
          <a:scrgbClr r="0" g="0" b="0"/>
        </a:fillRef>
        <a:effectRef idx="2">
          <a:scrgbClr r="0" g="0" b="0"/>
        </a:effectRef>
        <a:fontRef idx="minor"/>
      </dsp:style>
      <dsp:txBody>
        <a:bodyPr spcFirstLastPara="0" vert="horz" wrap="square" lIns="114300" tIns="127000" rIns="76200" bIns="127000" numCol="1" spcCol="1270" anchor="ctr" anchorCtr="0">
          <a:noAutofit/>
        </a:bodyPr>
        <a:lstStyle/>
        <a:p>
          <a:pPr lvl="0" algn="ctr" defTabSz="889000">
            <a:lnSpc>
              <a:spcPct val="90000"/>
            </a:lnSpc>
            <a:spcBef>
              <a:spcPct val="0"/>
            </a:spcBef>
            <a:spcAft>
              <a:spcPct val="35000"/>
            </a:spcAft>
          </a:pPr>
          <a:r>
            <a:rPr lang="en-US" sz="2000" b="1" kern="1200" smtClean="0">
              <a:solidFill>
                <a:schemeClr val="tx1"/>
              </a:solidFill>
              <a:latin typeface="Helvetica Neue" charset="0"/>
              <a:ea typeface="Helvetica Neue" charset="0"/>
              <a:cs typeface="Helvetica Neue" charset="0"/>
            </a:rPr>
            <a:t>Teachers’ Support for Work With Data</a:t>
          </a:r>
          <a:endParaRPr lang="en-US" sz="2000" b="1" kern="1200">
            <a:solidFill>
              <a:schemeClr val="tx1"/>
            </a:solidFill>
          </a:endParaRPr>
        </a:p>
      </dsp:txBody>
      <dsp:txXfrm rot="-5400000">
        <a:off x="3084251" y="803787"/>
        <a:ext cx="1518707" cy="2456831"/>
      </dsp:txXfrm>
    </dsp:sp>
    <dsp:sp modelId="{41F31D1F-7DBC-9F4E-9A42-73727BD0013F}">
      <dsp:nvSpPr>
        <dsp:cNvPr id="0" name=""/>
        <dsp:cNvSpPr/>
      </dsp:nvSpPr>
      <dsp:spPr>
        <a:xfrm>
          <a:off x="2213253" y="0"/>
          <a:ext cx="1669165" cy="1669084"/>
        </a:xfrm>
        <a:prstGeom prst="circularArrow">
          <a:avLst>
            <a:gd name="adj1" fmla="val 12500"/>
            <a:gd name="adj2" fmla="val 1142322"/>
            <a:gd name="adj3" fmla="val 20457678"/>
            <a:gd name="adj4" fmla="val 10800000"/>
            <a:gd name="adj5" fmla="val 12500"/>
          </a:avLst>
        </a:prstGeom>
        <a:solidFill>
          <a:srgbClr val="FF8200"/>
        </a:soli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sp>
    <dsp:sp modelId="{107E27BE-E238-594B-B8D0-1ADA2B8A168C}">
      <dsp:nvSpPr>
        <dsp:cNvPr id="0" name=""/>
        <dsp:cNvSpPr/>
      </dsp:nvSpPr>
      <dsp:spPr>
        <a:xfrm rot="10800000">
          <a:off x="2213253" y="2394915"/>
          <a:ext cx="1669165" cy="1669084"/>
        </a:xfrm>
        <a:prstGeom prst="circularArrow">
          <a:avLst>
            <a:gd name="adj1" fmla="val 12500"/>
            <a:gd name="adj2" fmla="val 1142322"/>
            <a:gd name="adj3" fmla="val 20457678"/>
            <a:gd name="adj4" fmla="val 10800000"/>
            <a:gd name="adj5" fmla="val 12500"/>
          </a:avLst>
        </a:prstGeom>
        <a:solidFill>
          <a:srgbClr val="FF8200"/>
        </a:soli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3E36DC5-FDC1-3045-8FAF-5608E748A802}">
      <dsp:nvSpPr>
        <dsp:cNvPr id="0" name=""/>
        <dsp:cNvSpPr/>
      </dsp:nvSpPr>
      <dsp:spPr>
        <a:xfrm rot="16200000">
          <a:off x="907044" y="1233870"/>
          <a:ext cx="2612745" cy="1596664"/>
        </a:xfrm>
        <a:prstGeom prst="round2SameRect">
          <a:avLst>
            <a:gd name="adj1" fmla="val 16670"/>
            <a:gd name="adj2" fmla="val 0"/>
          </a:avLst>
        </a:prstGeom>
        <a:solidFill>
          <a:schemeClr val="accent3">
            <a:lumMod val="20000"/>
            <a:lumOff val="80000"/>
          </a:schemeClr>
        </a:solidFill>
        <a:ln>
          <a:noFill/>
        </a:ln>
        <a:effectLst>
          <a:outerShdw blurRad="38100" dist="25400" dir="2700000" algn="br" rotWithShape="0">
            <a:srgbClr val="000000">
              <a:alpha val="60000"/>
            </a:srgbClr>
          </a:outerShdw>
        </a:effectLst>
      </dsp:spPr>
      <dsp:style>
        <a:lnRef idx="0">
          <a:scrgbClr r="0" g="0" b="0"/>
        </a:lnRef>
        <a:fillRef idx="1">
          <a:scrgbClr r="0" g="0" b="0"/>
        </a:fillRef>
        <a:effectRef idx="2">
          <a:scrgbClr r="0" g="0" b="0"/>
        </a:effectRef>
        <a:fontRef idx="minor"/>
      </dsp:style>
      <dsp:txBody>
        <a:bodyPr spcFirstLastPara="0" vert="horz" wrap="square" lIns="76200" tIns="127000" rIns="114300" bIns="127000" numCol="1" spcCol="1270" anchor="ctr" anchorCtr="0">
          <a:noAutofit/>
        </a:bodyPr>
        <a:lstStyle/>
        <a:p>
          <a:pPr lvl="0" algn="ctr" defTabSz="889000">
            <a:lnSpc>
              <a:spcPct val="90000"/>
            </a:lnSpc>
            <a:spcBef>
              <a:spcPct val="0"/>
            </a:spcBef>
            <a:spcAft>
              <a:spcPct val="35000"/>
            </a:spcAft>
          </a:pPr>
          <a:r>
            <a:rPr lang="en-US" sz="2000" b="1" kern="1200" smtClean="0">
              <a:latin typeface="Helvetica Neue" charset="0"/>
              <a:ea typeface="Helvetica Neue" charset="0"/>
              <a:cs typeface="Helvetica Neue" charset="0"/>
            </a:rPr>
            <a:t>Students’ Work With Data</a:t>
          </a:r>
          <a:endParaRPr lang="en-US" sz="2000" b="1" kern="1200">
            <a:latin typeface="Helvetica Neue" charset="0"/>
            <a:ea typeface="Helvetica Neue" charset="0"/>
            <a:cs typeface="Helvetica Neue" charset="0"/>
          </a:endParaRPr>
        </a:p>
      </dsp:txBody>
      <dsp:txXfrm rot="5400000">
        <a:off x="1493042" y="803786"/>
        <a:ext cx="1518707" cy="2456831"/>
      </dsp:txXfrm>
    </dsp:sp>
    <dsp:sp modelId="{4D29AE91-CCF2-D24E-86E2-EA9DF1EFFEF9}">
      <dsp:nvSpPr>
        <dsp:cNvPr id="0" name=""/>
        <dsp:cNvSpPr/>
      </dsp:nvSpPr>
      <dsp:spPr>
        <a:xfrm rot="5400000">
          <a:off x="2576210" y="1233870"/>
          <a:ext cx="2612745" cy="1596664"/>
        </a:xfrm>
        <a:prstGeom prst="round2SameRect">
          <a:avLst>
            <a:gd name="adj1" fmla="val 16670"/>
            <a:gd name="adj2" fmla="val 0"/>
          </a:avLst>
        </a:prstGeom>
        <a:solidFill>
          <a:schemeClr val="accent3">
            <a:lumMod val="20000"/>
            <a:lumOff val="80000"/>
          </a:schemeClr>
        </a:solidFill>
        <a:ln>
          <a:noFill/>
        </a:ln>
        <a:effectLst>
          <a:outerShdw blurRad="38100" dist="25400" dir="2700000" algn="br" rotWithShape="0">
            <a:srgbClr val="000000">
              <a:alpha val="60000"/>
            </a:srgbClr>
          </a:outerShdw>
        </a:effectLst>
      </dsp:spPr>
      <dsp:style>
        <a:lnRef idx="0">
          <a:scrgbClr r="0" g="0" b="0"/>
        </a:lnRef>
        <a:fillRef idx="1">
          <a:scrgbClr r="0" g="0" b="0"/>
        </a:fillRef>
        <a:effectRef idx="2">
          <a:scrgbClr r="0" g="0" b="0"/>
        </a:effectRef>
        <a:fontRef idx="minor"/>
      </dsp:style>
      <dsp:txBody>
        <a:bodyPr spcFirstLastPara="0" vert="horz" wrap="square" lIns="114300" tIns="127000" rIns="76200" bIns="127000" numCol="1" spcCol="1270" anchor="ctr" anchorCtr="0">
          <a:noAutofit/>
        </a:bodyPr>
        <a:lstStyle/>
        <a:p>
          <a:pPr lvl="0" algn="ctr" defTabSz="889000">
            <a:lnSpc>
              <a:spcPct val="90000"/>
            </a:lnSpc>
            <a:spcBef>
              <a:spcPct val="0"/>
            </a:spcBef>
            <a:spcAft>
              <a:spcPct val="35000"/>
            </a:spcAft>
          </a:pPr>
          <a:r>
            <a:rPr lang="en-US" sz="2000" b="1" kern="1200" smtClean="0">
              <a:solidFill>
                <a:schemeClr val="tx1"/>
              </a:solidFill>
              <a:latin typeface="Helvetica Neue" charset="0"/>
              <a:ea typeface="Helvetica Neue" charset="0"/>
              <a:cs typeface="Helvetica Neue" charset="0"/>
            </a:rPr>
            <a:t>Teachers’ Support for Work With Data</a:t>
          </a:r>
          <a:endParaRPr lang="en-US" sz="2000" b="1" kern="1200">
            <a:solidFill>
              <a:schemeClr val="tx1"/>
            </a:solidFill>
          </a:endParaRPr>
        </a:p>
      </dsp:txBody>
      <dsp:txXfrm rot="-5400000">
        <a:off x="3084251" y="803787"/>
        <a:ext cx="1518707" cy="2456831"/>
      </dsp:txXfrm>
    </dsp:sp>
    <dsp:sp modelId="{41F31D1F-7DBC-9F4E-9A42-73727BD0013F}">
      <dsp:nvSpPr>
        <dsp:cNvPr id="0" name=""/>
        <dsp:cNvSpPr/>
      </dsp:nvSpPr>
      <dsp:spPr>
        <a:xfrm>
          <a:off x="2213253" y="0"/>
          <a:ext cx="1669165" cy="1669084"/>
        </a:xfrm>
        <a:prstGeom prst="circularArrow">
          <a:avLst>
            <a:gd name="adj1" fmla="val 12500"/>
            <a:gd name="adj2" fmla="val 1142322"/>
            <a:gd name="adj3" fmla="val 20457678"/>
            <a:gd name="adj4" fmla="val 10800000"/>
            <a:gd name="adj5" fmla="val 12500"/>
          </a:avLst>
        </a:prstGeom>
        <a:solidFill>
          <a:srgbClr val="FF8200"/>
        </a:soli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sp>
    <dsp:sp modelId="{107E27BE-E238-594B-B8D0-1ADA2B8A168C}">
      <dsp:nvSpPr>
        <dsp:cNvPr id="0" name=""/>
        <dsp:cNvSpPr/>
      </dsp:nvSpPr>
      <dsp:spPr>
        <a:xfrm rot="10800000">
          <a:off x="2213253" y="2394915"/>
          <a:ext cx="1669165" cy="1669084"/>
        </a:xfrm>
        <a:prstGeom prst="circularArrow">
          <a:avLst>
            <a:gd name="adj1" fmla="val 12500"/>
            <a:gd name="adj2" fmla="val 1142322"/>
            <a:gd name="adj3" fmla="val 20457678"/>
            <a:gd name="adj4" fmla="val 10800000"/>
            <a:gd name="adj5" fmla="val 12500"/>
          </a:avLst>
        </a:prstGeom>
        <a:solidFill>
          <a:srgbClr val="FF8200"/>
        </a:soli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9/layout/ReverseList">
  <dgm:title val=""/>
  <dgm:desc val=""/>
  <dgm:catLst>
    <dgm:cat type="relationship" pri="3800"/>
  </dgm:catLst>
  <dgm:samp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clrData>
  <dgm:layoutNode name="Name0">
    <dgm:varLst>
      <dgm:chMax val="2"/>
      <dgm:chPref val="2"/>
      <dgm:animLvl val="lvl"/>
    </dgm:varLst>
    <dgm:choose name="Name1">
      <dgm:if name="Name2" axis="ch" ptType="node" func="cnt" op="lte" val="1">
        <dgm:alg type="composite">
          <dgm:param type="ar" val="0.9993"/>
        </dgm:alg>
      </dgm:if>
      <dgm:else name="Name3">
        <dgm:alg type="composite">
          <dgm:param type="ar" val="0.8036"/>
        </dgm:alg>
      </dgm:else>
    </dgm:choose>
    <dgm:shape xmlns:r="http://schemas.openxmlformats.org/officeDocument/2006/relationships" r:blip="">
      <dgm:adjLst/>
    </dgm:shape>
    <dgm:choose name="Name4">
      <dgm:if name="Name5" axis="ch" ptType="node" func="cnt" op="lte" val="1">
        <dgm:constrLst>
          <dgm:constr type="primFontSz" for="des" ptType="node" op="equ" val="65"/>
          <dgm:constr type="l" for="ch" forName="LeftNode" refType="w" fact="0"/>
          <dgm:constr type="t" for="ch" forName="LeftNode" refType="h" fact="0.25"/>
          <dgm:constr type="w" for="ch" forName="LeftNode" refType="w" fact="0.5"/>
          <dgm:constr type="h" for="ch" forName="LeftNode" refType="h"/>
          <dgm:constr type="l" for="ch" forName="LeftText" refType="w" fact="0"/>
          <dgm:constr type="t" for="ch" forName="LeftText" refType="h" fact="0.25"/>
          <dgm:constr type="w" for="ch" forName="LeftText" refType="w" fact="0.5"/>
          <dgm:constr type="h" for="ch" forName="LeftText" refType="h"/>
        </dgm:constrLst>
      </dgm:if>
      <dgm:else name="Name6">
        <dgm:constrLst>
          <dgm:constr type="primFontSz" for="des" ptType="node" op="equ" val="65"/>
          <dgm:constr type="l" for="ch" forName="LeftNode" refType="w" fact="0"/>
          <dgm:constr type="t" for="ch" forName="LeftNode" refType="h" fact="0.1786"/>
          <dgm:constr type="w" for="ch" forName="LeftNode" refType="w" fact="0.4889"/>
          <dgm:constr type="h" for="ch" forName="LeftNode" refType="h" fact="0.6429"/>
          <dgm:constr type="l" for="ch" forName="LeftText" refType="w" fact="0"/>
          <dgm:constr type="t" for="ch" forName="LeftText" refType="h" fact="0.1786"/>
          <dgm:constr type="w" for="ch" forName="LeftText" refType="w" fact="0.4889"/>
          <dgm:constr type="h" for="ch" forName="LeftText" refType="h" fact="0.6429"/>
          <dgm:constr type="l" for="ch" forName="RightNode" refType="w" fact="0.5111"/>
          <dgm:constr type="t" for="ch" forName="RightNode" refType="h" fact="0.1786"/>
          <dgm:constr type="w" for="ch" forName="RightNode" refType="w" fact="0.4889"/>
          <dgm:constr type="h" for="ch" forName="RightNode" refType="h" fact="0.6429"/>
          <dgm:constr type="l" for="ch" forName="RightText" refType="w" fact="0.5111"/>
          <dgm:constr type="t" for="ch" forName="RightText" refType="h" fact="0.1786"/>
          <dgm:constr type="w" for="ch" forName="RightText" refType="w" fact="0.4889"/>
          <dgm:constr type="h" for="ch" forName="RightText" refType="h" fact="0.6429"/>
          <dgm:constr type="l" for="ch" forName="TopArrow" refType="w" fact="0.2444"/>
          <dgm:constr type="t" for="ch" forName="TopArrow" refType="h" fact="0"/>
          <dgm:constr type="w" for="ch" forName="TopArrow" refType="w" fact="0.5111"/>
          <dgm:constr type="h" for="ch" forName="TopArrow" refType="h" fact="0.4107"/>
          <dgm:constr type="l" for="ch" forName="BottomArrow" refType="w" fact="0.2444"/>
          <dgm:constr type="t" for="ch" forName="BottomArrow" refType="h" fact="0.5893"/>
          <dgm:constr type="w" for="ch" forName="BottomArrow" refType="w" fact="0.5111"/>
          <dgm:constr type="h" for="ch" forName="BottomArrow" refType="h" fact="0.4107"/>
        </dgm:constrLst>
      </dgm:else>
    </dgm:choose>
    <dgm:choose name="Name7">
      <dgm:if name="Name8" axis="ch" ptType="node" func="cnt" op="gte" val="1">
        <dgm:layoutNode name="LeftText" styleLbl="revTx" moveWith="LeftNode">
          <dgm:varLst>
            <dgm:bulletEnabled val="1"/>
          </dgm:varLst>
          <dgm:alg type="tx">
            <dgm:param type="txAnchorVert" val="t"/>
            <dgm:param type="parTxLTRAlign" val="l"/>
          </dgm:alg>
          <dgm:choose name="Name9">
            <dgm:if name="Name10" axis="ch" ptType="node" func="cnt" op="lte" val="1">
              <dgm:shape xmlns:r="http://schemas.openxmlformats.org/officeDocument/2006/relationships" type="roundRect" r:blip="" hideGeom="1">
                <dgm:adjLst>
                  <dgm:adj idx="1" val="0.1667"/>
                  <dgm:adj idx="2" val="0"/>
                </dgm:adjLst>
              </dgm:shape>
              <dgm:presOf axis="ch desOrSelf" ptType="node node" st="1 1" cnt="1 0"/>
              <dgm:constrLst>
                <dgm:constr type="lMarg" refType="primFontSz" fact="0.3"/>
                <dgm:constr type="rMarg" refType="primFontSz" fact="0.3"/>
                <dgm:constr type="tMarg" refType="primFontSz" fact="0.5"/>
                <dgm:constr type="bMarg" refType="primFontSz" fact="0.5"/>
              </dgm:constrLst>
            </dgm:if>
            <dgm:else name="Name11">
              <dgm:shape xmlns:r="http://schemas.openxmlformats.org/officeDocument/2006/relationships" rot="270" type="round2SameRect" r:blip="" hideGeom="1">
                <dgm:adjLst>
                  <dgm:adj idx="1" val="0.1667"/>
                  <dgm:adj idx="2" val="0"/>
                </dgm:adjLst>
              </dgm:shape>
              <dgm:presOf axis="ch desOrSelf" ptType="node node" st="1 1" cnt="1 0"/>
              <dgm:constrLst>
                <dgm:constr type="lMarg" refType="primFontSz" fact="0.3"/>
                <dgm:constr type="rMarg" refType="primFontSz" fact="0.45"/>
                <dgm:constr type="tMarg" refType="primFontSz" fact="0.5"/>
                <dgm:constr type="bMarg" refType="primFontSz" fact="0.5"/>
              </dgm:constrLst>
            </dgm:else>
          </dgm:choose>
          <dgm:ruleLst>
            <dgm:rule type="primFontSz" val="5" fact="NaN" max="NaN"/>
          </dgm:ruleLst>
        </dgm:layoutNode>
        <dgm:layoutNode name="LeftNode" styleLbl="bgImgPlace1">
          <dgm:varLst>
            <dgm:chMax val="2"/>
            <dgm:chPref val="2"/>
          </dgm:varLst>
          <dgm:alg type="sp"/>
          <dgm:choose name="Name12">
            <dgm:if name="Name13" axis="ch" ptType="node" func="cnt" op="lte" val="1">
              <dgm:shape xmlns:r="http://schemas.openxmlformats.org/officeDocument/2006/relationships" type="roundRect" r:blip="">
                <dgm:adjLst>
                  <dgm:adj idx="1" val="0.1667"/>
                  <dgm:adj idx="2" val="0"/>
                </dgm:adjLst>
              </dgm:shape>
            </dgm:if>
            <dgm:else name="Name14">
              <dgm:shape xmlns:r="http://schemas.openxmlformats.org/officeDocument/2006/relationships" rot="270" type="round2SameRect" r:blip="">
                <dgm:adjLst>
                  <dgm:adj idx="1" val="0.1667"/>
                  <dgm:adj idx="2" val="0"/>
                </dgm:adjLst>
              </dgm:shape>
            </dgm:else>
          </dgm:choose>
          <dgm:presOf axis="ch desOrSelf" ptType="node node" st="1 1" cnt="1 0"/>
        </dgm:layoutNode>
        <dgm:choose name="Name15">
          <dgm:if name="Name16" axis="ch" ptType="node" func="cnt" op="gte" val="2">
            <dgm:layoutNode name="RightText" styleLbl="revTx" moveWith="RightNode">
              <dgm:varLst>
                <dgm:bulletEnabled val="1"/>
              </dgm:varLst>
              <dgm:alg type="tx">
                <dgm:param type="txAnchorVert" val="t"/>
                <dgm:param type="parTxLTRAlign" val="l"/>
              </dgm:alg>
              <dgm:shape xmlns:r="http://schemas.openxmlformats.org/officeDocument/2006/relationships" rot="90" type="round2SameRect" r:blip="" hideGeom="1">
                <dgm:adjLst>
                  <dgm:adj idx="1" val="0.1667"/>
                  <dgm:adj idx="2" val="0"/>
                </dgm:adjLst>
              </dgm:shape>
              <dgm:presOf axis="ch desOrSelf" ptType="node node" st="2 1" cnt="1 0"/>
              <dgm:constrLst>
                <dgm:constr type="lMarg" refType="primFontSz" fact="0.45"/>
                <dgm:constr type="rMarg" refType="primFontSz" fact="0.3"/>
                <dgm:constr type="tMarg" refType="primFontSz" fact="0.5"/>
                <dgm:constr type="bMarg" refType="primFontSz" fact="0.5"/>
              </dgm:constrLst>
              <dgm:ruleLst>
                <dgm:rule type="primFontSz" val="5" fact="NaN" max="NaN"/>
              </dgm:ruleLst>
            </dgm:layoutNode>
            <dgm:layoutNode name="RightNode" styleLbl="bgImgPlace1">
              <dgm:varLst>
                <dgm:chMax val="0"/>
                <dgm:chPref val="0"/>
              </dgm:varLst>
              <dgm:alg type="sp"/>
              <dgm:shape xmlns:r="http://schemas.openxmlformats.org/officeDocument/2006/relationships" rot="90" type="round2SameRect" r:blip="">
                <dgm:adjLst>
                  <dgm:adj idx="1" val="0.1667"/>
                  <dgm:adj idx="2" val="0"/>
                </dgm:adjLst>
              </dgm:shape>
              <dgm:presOf axis="ch desOrSelf" ptType="node node" st="2 1" cnt="1 0"/>
            </dgm:layoutNode>
            <dgm:layoutNode name="TopArrow">
              <dgm:alg type="sp"/>
              <dgm:shape xmlns:r="http://schemas.openxmlformats.org/officeDocument/2006/relationships" type="circularArrow" r:blip="">
                <dgm:adjLst>
                  <dgm:adj idx="1" val="0.125"/>
                  <dgm:adj idx="2" val="19.0387"/>
                  <dgm:adj idx="3" val="-19.0387"/>
                  <dgm:adj idx="4" val="180"/>
                  <dgm:adj idx="5" val="0.125"/>
                </dgm:adjLst>
              </dgm:shape>
              <dgm:presOf/>
            </dgm:layoutNode>
            <dgm:layoutNode name="BottomArrow">
              <dgm:alg type="sp"/>
              <dgm:shape xmlns:r="http://schemas.openxmlformats.org/officeDocument/2006/relationships" rot="180" type="circularArrow" r:blip="">
                <dgm:adjLst>
                  <dgm:adj idx="1" val="0.125"/>
                  <dgm:adj idx="2" val="19.0387"/>
                  <dgm:adj idx="3" val="-19.0387"/>
                  <dgm:adj idx="4" val="180"/>
                  <dgm:adj idx="5" val="0.125"/>
                </dgm:adjLst>
              </dgm:shape>
              <dgm:presOf/>
            </dgm:layoutNode>
          </dgm:if>
          <dgm:else name="Name17"/>
        </dgm:choose>
      </dgm:if>
      <dgm:else name="Name18"/>
    </dgm:choose>
  </dgm:layoutNode>
</dgm:layoutDef>
</file>

<file path=ppt/diagrams/layout2.xml><?xml version="1.0" encoding="utf-8"?>
<dgm:layoutDef xmlns:dgm="http://schemas.openxmlformats.org/drawingml/2006/diagram" xmlns:a="http://schemas.openxmlformats.org/drawingml/2006/main" uniqueId="urn:microsoft.com/office/officeart/2009/layout/ReverseList">
  <dgm:title val=""/>
  <dgm:desc val=""/>
  <dgm:catLst>
    <dgm:cat type="relationship" pri="3800"/>
  </dgm:catLst>
  <dgm:samp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clrData>
  <dgm:layoutNode name="Name0">
    <dgm:varLst>
      <dgm:chMax val="2"/>
      <dgm:chPref val="2"/>
      <dgm:animLvl val="lvl"/>
    </dgm:varLst>
    <dgm:choose name="Name1">
      <dgm:if name="Name2" axis="ch" ptType="node" func="cnt" op="lte" val="1">
        <dgm:alg type="composite">
          <dgm:param type="ar" val="0.9993"/>
        </dgm:alg>
      </dgm:if>
      <dgm:else name="Name3">
        <dgm:alg type="composite">
          <dgm:param type="ar" val="0.8036"/>
        </dgm:alg>
      </dgm:else>
    </dgm:choose>
    <dgm:shape xmlns:r="http://schemas.openxmlformats.org/officeDocument/2006/relationships" r:blip="">
      <dgm:adjLst/>
    </dgm:shape>
    <dgm:choose name="Name4">
      <dgm:if name="Name5" axis="ch" ptType="node" func="cnt" op="lte" val="1">
        <dgm:constrLst>
          <dgm:constr type="primFontSz" for="des" ptType="node" op="equ" val="65"/>
          <dgm:constr type="l" for="ch" forName="LeftNode" refType="w" fact="0"/>
          <dgm:constr type="t" for="ch" forName="LeftNode" refType="h" fact="0.25"/>
          <dgm:constr type="w" for="ch" forName="LeftNode" refType="w" fact="0.5"/>
          <dgm:constr type="h" for="ch" forName="LeftNode" refType="h"/>
          <dgm:constr type="l" for="ch" forName="LeftText" refType="w" fact="0"/>
          <dgm:constr type="t" for="ch" forName="LeftText" refType="h" fact="0.25"/>
          <dgm:constr type="w" for="ch" forName="LeftText" refType="w" fact="0.5"/>
          <dgm:constr type="h" for="ch" forName="LeftText" refType="h"/>
        </dgm:constrLst>
      </dgm:if>
      <dgm:else name="Name6">
        <dgm:constrLst>
          <dgm:constr type="primFontSz" for="des" ptType="node" op="equ" val="65"/>
          <dgm:constr type="l" for="ch" forName="LeftNode" refType="w" fact="0"/>
          <dgm:constr type="t" for="ch" forName="LeftNode" refType="h" fact="0.1786"/>
          <dgm:constr type="w" for="ch" forName="LeftNode" refType="w" fact="0.4889"/>
          <dgm:constr type="h" for="ch" forName="LeftNode" refType="h" fact="0.6429"/>
          <dgm:constr type="l" for="ch" forName="LeftText" refType="w" fact="0"/>
          <dgm:constr type="t" for="ch" forName="LeftText" refType="h" fact="0.1786"/>
          <dgm:constr type="w" for="ch" forName="LeftText" refType="w" fact="0.4889"/>
          <dgm:constr type="h" for="ch" forName="LeftText" refType="h" fact="0.6429"/>
          <dgm:constr type="l" for="ch" forName="RightNode" refType="w" fact="0.5111"/>
          <dgm:constr type="t" for="ch" forName="RightNode" refType="h" fact="0.1786"/>
          <dgm:constr type="w" for="ch" forName="RightNode" refType="w" fact="0.4889"/>
          <dgm:constr type="h" for="ch" forName="RightNode" refType="h" fact="0.6429"/>
          <dgm:constr type="l" for="ch" forName="RightText" refType="w" fact="0.5111"/>
          <dgm:constr type="t" for="ch" forName="RightText" refType="h" fact="0.1786"/>
          <dgm:constr type="w" for="ch" forName="RightText" refType="w" fact="0.4889"/>
          <dgm:constr type="h" for="ch" forName="RightText" refType="h" fact="0.6429"/>
          <dgm:constr type="l" for="ch" forName="TopArrow" refType="w" fact="0.2444"/>
          <dgm:constr type="t" for="ch" forName="TopArrow" refType="h" fact="0"/>
          <dgm:constr type="w" for="ch" forName="TopArrow" refType="w" fact="0.5111"/>
          <dgm:constr type="h" for="ch" forName="TopArrow" refType="h" fact="0.4107"/>
          <dgm:constr type="l" for="ch" forName="BottomArrow" refType="w" fact="0.2444"/>
          <dgm:constr type="t" for="ch" forName="BottomArrow" refType="h" fact="0.5893"/>
          <dgm:constr type="w" for="ch" forName="BottomArrow" refType="w" fact="0.5111"/>
          <dgm:constr type="h" for="ch" forName="BottomArrow" refType="h" fact="0.4107"/>
        </dgm:constrLst>
      </dgm:else>
    </dgm:choose>
    <dgm:choose name="Name7">
      <dgm:if name="Name8" axis="ch" ptType="node" func="cnt" op="gte" val="1">
        <dgm:layoutNode name="LeftText" styleLbl="revTx" moveWith="LeftNode">
          <dgm:varLst>
            <dgm:bulletEnabled val="1"/>
          </dgm:varLst>
          <dgm:alg type="tx">
            <dgm:param type="txAnchorVert" val="t"/>
            <dgm:param type="parTxLTRAlign" val="l"/>
          </dgm:alg>
          <dgm:choose name="Name9">
            <dgm:if name="Name10" axis="ch" ptType="node" func="cnt" op="lte" val="1">
              <dgm:shape xmlns:r="http://schemas.openxmlformats.org/officeDocument/2006/relationships" type="roundRect" r:blip="" hideGeom="1">
                <dgm:adjLst>
                  <dgm:adj idx="1" val="0.1667"/>
                  <dgm:adj idx="2" val="0"/>
                </dgm:adjLst>
              </dgm:shape>
              <dgm:presOf axis="ch desOrSelf" ptType="node node" st="1 1" cnt="1 0"/>
              <dgm:constrLst>
                <dgm:constr type="lMarg" refType="primFontSz" fact="0.3"/>
                <dgm:constr type="rMarg" refType="primFontSz" fact="0.3"/>
                <dgm:constr type="tMarg" refType="primFontSz" fact="0.5"/>
                <dgm:constr type="bMarg" refType="primFontSz" fact="0.5"/>
              </dgm:constrLst>
            </dgm:if>
            <dgm:else name="Name11">
              <dgm:shape xmlns:r="http://schemas.openxmlformats.org/officeDocument/2006/relationships" rot="270" type="round2SameRect" r:blip="" hideGeom="1">
                <dgm:adjLst>
                  <dgm:adj idx="1" val="0.1667"/>
                  <dgm:adj idx="2" val="0"/>
                </dgm:adjLst>
              </dgm:shape>
              <dgm:presOf axis="ch desOrSelf" ptType="node node" st="1 1" cnt="1 0"/>
              <dgm:constrLst>
                <dgm:constr type="lMarg" refType="primFontSz" fact="0.3"/>
                <dgm:constr type="rMarg" refType="primFontSz" fact="0.45"/>
                <dgm:constr type="tMarg" refType="primFontSz" fact="0.5"/>
                <dgm:constr type="bMarg" refType="primFontSz" fact="0.5"/>
              </dgm:constrLst>
            </dgm:else>
          </dgm:choose>
          <dgm:ruleLst>
            <dgm:rule type="primFontSz" val="5" fact="NaN" max="NaN"/>
          </dgm:ruleLst>
        </dgm:layoutNode>
        <dgm:layoutNode name="LeftNode" styleLbl="bgImgPlace1">
          <dgm:varLst>
            <dgm:chMax val="2"/>
            <dgm:chPref val="2"/>
          </dgm:varLst>
          <dgm:alg type="sp"/>
          <dgm:choose name="Name12">
            <dgm:if name="Name13" axis="ch" ptType="node" func="cnt" op="lte" val="1">
              <dgm:shape xmlns:r="http://schemas.openxmlformats.org/officeDocument/2006/relationships" type="roundRect" r:blip="">
                <dgm:adjLst>
                  <dgm:adj idx="1" val="0.1667"/>
                  <dgm:adj idx="2" val="0"/>
                </dgm:adjLst>
              </dgm:shape>
            </dgm:if>
            <dgm:else name="Name14">
              <dgm:shape xmlns:r="http://schemas.openxmlformats.org/officeDocument/2006/relationships" rot="270" type="round2SameRect" r:blip="">
                <dgm:adjLst>
                  <dgm:adj idx="1" val="0.1667"/>
                  <dgm:adj idx="2" val="0"/>
                </dgm:adjLst>
              </dgm:shape>
            </dgm:else>
          </dgm:choose>
          <dgm:presOf axis="ch desOrSelf" ptType="node node" st="1 1" cnt="1 0"/>
        </dgm:layoutNode>
        <dgm:choose name="Name15">
          <dgm:if name="Name16" axis="ch" ptType="node" func="cnt" op="gte" val="2">
            <dgm:layoutNode name="RightText" styleLbl="revTx" moveWith="RightNode">
              <dgm:varLst>
                <dgm:bulletEnabled val="1"/>
              </dgm:varLst>
              <dgm:alg type="tx">
                <dgm:param type="txAnchorVert" val="t"/>
                <dgm:param type="parTxLTRAlign" val="l"/>
              </dgm:alg>
              <dgm:shape xmlns:r="http://schemas.openxmlformats.org/officeDocument/2006/relationships" rot="90" type="round2SameRect" r:blip="" hideGeom="1">
                <dgm:adjLst>
                  <dgm:adj idx="1" val="0.1667"/>
                  <dgm:adj idx="2" val="0"/>
                </dgm:adjLst>
              </dgm:shape>
              <dgm:presOf axis="ch desOrSelf" ptType="node node" st="2 1" cnt="1 0"/>
              <dgm:constrLst>
                <dgm:constr type="lMarg" refType="primFontSz" fact="0.45"/>
                <dgm:constr type="rMarg" refType="primFontSz" fact="0.3"/>
                <dgm:constr type="tMarg" refType="primFontSz" fact="0.5"/>
                <dgm:constr type="bMarg" refType="primFontSz" fact="0.5"/>
              </dgm:constrLst>
              <dgm:ruleLst>
                <dgm:rule type="primFontSz" val="5" fact="NaN" max="NaN"/>
              </dgm:ruleLst>
            </dgm:layoutNode>
            <dgm:layoutNode name="RightNode" styleLbl="bgImgPlace1">
              <dgm:varLst>
                <dgm:chMax val="0"/>
                <dgm:chPref val="0"/>
              </dgm:varLst>
              <dgm:alg type="sp"/>
              <dgm:shape xmlns:r="http://schemas.openxmlformats.org/officeDocument/2006/relationships" rot="90" type="round2SameRect" r:blip="">
                <dgm:adjLst>
                  <dgm:adj idx="1" val="0.1667"/>
                  <dgm:adj idx="2" val="0"/>
                </dgm:adjLst>
              </dgm:shape>
              <dgm:presOf axis="ch desOrSelf" ptType="node node" st="2 1" cnt="1 0"/>
            </dgm:layoutNode>
            <dgm:layoutNode name="TopArrow">
              <dgm:alg type="sp"/>
              <dgm:shape xmlns:r="http://schemas.openxmlformats.org/officeDocument/2006/relationships" type="circularArrow" r:blip="">
                <dgm:adjLst>
                  <dgm:adj idx="1" val="0.125"/>
                  <dgm:adj idx="2" val="19.0387"/>
                  <dgm:adj idx="3" val="-19.0387"/>
                  <dgm:adj idx="4" val="180"/>
                  <dgm:adj idx="5" val="0.125"/>
                </dgm:adjLst>
              </dgm:shape>
              <dgm:presOf/>
            </dgm:layoutNode>
            <dgm:layoutNode name="BottomArrow">
              <dgm:alg type="sp"/>
              <dgm:shape xmlns:r="http://schemas.openxmlformats.org/officeDocument/2006/relationships" rot="180" type="circularArrow" r:blip="">
                <dgm:adjLst>
                  <dgm:adj idx="1" val="0.125"/>
                  <dgm:adj idx="2" val="19.0387"/>
                  <dgm:adj idx="3" val="-19.0387"/>
                  <dgm:adj idx="4" val="180"/>
                  <dgm:adj idx="5" val="0.125"/>
                </dgm:adjLst>
              </dgm:shape>
              <dgm:presOf/>
            </dgm:layoutNode>
          </dgm:if>
          <dgm:else name="Name17"/>
        </dgm:choose>
      </dgm:if>
      <dgm:else name="Name18"/>
    </dgm:choose>
  </dgm:layoutNode>
</dgm:layoutDef>
</file>

<file path=ppt/diagrams/layout3.xml><?xml version="1.0" encoding="utf-8"?>
<dgm:layoutDef xmlns:dgm="http://schemas.openxmlformats.org/drawingml/2006/diagram" xmlns:a="http://schemas.openxmlformats.org/drawingml/2006/main" uniqueId="urn:microsoft.com/office/officeart/2009/layout/ReverseList">
  <dgm:title val=""/>
  <dgm:desc val=""/>
  <dgm:catLst>
    <dgm:cat type="relationship" pri="3800"/>
  </dgm:catLst>
  <dgm:samp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clrData>
  <dgm:layoutNode name="Name0">
    <dgm:varLst>
      <dgm:chMax val="2"/>
      <dgm:chPref val="2"/>
      <dgm:animLvl val="lvl"/>
    </dgm:varLst>
    <dgm:choose name="Name1">
      <dgm:if name="Name2" axis="ch" ptType="node" func="cnt" op="lte" val="1">
        <dgm:alg type="composite">
          <dgm:param type="ar" val="0.9993"/>
        </dgm:alg>
      </dgm:if>
      <dgm:else name="Name3">
        <dgm:alg type="composite">
          <dgm:param type="ar" val="0.8036"/>
        </dgm:alg>
      </dgm:else>
    </dgm:choose>
    <dgm:shape xmlns:r="http://schemas.openxmlformats.org/officeDocument/2006/relationships" r:blip="">
      <dgm:adjLst/>
    </dgm:shape>
    <dgm:choose name="Name4">
      <dgm:if name="Name5" axis="ch" ptType="node" func="cnt" op="lte" val="1">
        <dgm:constrLst>
          <dgm:constr type="primFontSz" for="des" ptType="node" op="equ" val="65"/>
          <dgm:constr type="l" for="ch" forName="LeftNode" refType="w" fact="0"/>
          <dgm:constr type="t" for="ch" forName="LeftNode" refType="h" fact="0.25"/>
          <dgm:constr type="w" for="ch" forName="LeftNode" refType="w" fact="0.5"/>
          <dgm:constr type="h" for="ch" forName="LeftNode" refType="h"/>
          <dgm:constr type="l" for="ch" forName="LeftText" refType="w" fact="0"/>
          <dgm:constr type="t" for="ch" forName="LeftText" refType="h" fact="0.25"/>
          <dgm:constr type="w" for="ch" forName="LeftText" refType="w" fact="0.5"/>
          <dgm:constr type="h" for="ch" forName="LeftText" refType="h"/>
        </dgm:constrLst>
      </dgm:if>
      <dgm:else name="Name6">
        <dgm:constrLst>
          <dgm:constr type="primFontSz" for="des" ptType="node" op="equ" val="65"/>
          <dgm:constr type="l" for="ch" forName="LeftNode" refType="w" fact="0"/>
          <dgm:constr type="t" for="ch" forName="LeftNode" refType="h" fact="0.1786"/>
          <dgm:constr type="w" for="ch" forName="LeftNode" refType="w" fact="0.4889"/>
          <dgm:constr type="h" for="ch" forName="LeftNode" refType="h" fact="0.6429"/>
          <dgm:constr type="l" for="ch" forName="LeftText" refType="w" fact="0"/>
          <dgm:constr type="t" for="ch" forName="LeftText" refType="h" fact="0.1786"/>
          <dgm:constr type="w" for="ch" forName="LeftText" refType="w" fact="0.4889"/>
          <dgm:constr type="h" for="ch" forName="LeftText" refType="h" fact="0.6429"/>
          <dgm:constr type="l" for="ch" forName="RightNode" refType="w" fact="0.5111"/>
          <dgm:constr type="t" for="ch" forName="RightNode" refType="h" fact="0.1786"/>
          <dgm:constr type="w" for="ch" forName="RightNode" refType="w" fact="0.4889"/>
          <dgm:constr type="h" for="ch" forName="RightNode" refType="h" fact="0.6429"/>
          <dgm:constr type="l" for="ch" forName="RightText" refType="w" fact="0.5111"/>
          <dgm:constr type="t" for="ch" forName="RightText" refType="h" fact="0.1786"/>
          <dgm:constr type="w" for="ch" forName="RightText" refType="w" fact="0.4889"/>
          <dgm:constr type="h" for="ch" forName="RightText" refType="h" fact="0.6429"/>
          <dgm:constr type="l" for="ch" forName="TopArrow" refType="w" fact="0.2444"/>
          <dgm:constr type="t" for="ch" forName="TopArrow" refType="h" fact="0"/>
          <dgm:constr type="w" for="ch" forName="TopArrow" refType="w" fact="0.5111"/>
          <dgm:constr type="h" for="ch" forName="TopArrow" refType="h" fact="0.4107"/>
          <dgm:constr type="l" for="ch" forName="BottomArrow" refType="w" fact="0.2444"/>
          <dgm:constr type="t" for="ch" forName="BottomArrow" refType="h" fact="0.5893"/>
          <dgm:constr type="w" for="ch" forName="BottomArrow" refType="w" fact="0.5111"/>
          <dgm:constr type="h" for="ch" forName="BottomArrow" refType="h" fact="0.4107"/>
        </dgm:constrLst>
      </dgm:else>
    </dgm:choose>
    <dgm:choose name="Name7">
      <dgm:if name="Name8" axis="ch" ptType="node" func="cnt" op="gte" val="1">
        <dgm:layoutNode name="LeftText" styleLbl="revTx" moveWith="LeftNode">
          <dgm:varLst>
            <dgm:bulletEnabled val="1"/>
          </dgm:varLst>
          <dgm:alg type="tx">
            <dgm:param type="txAnchorVert" val="t"/>
            <dgm:param type="parTxLTRAlign" val="l"/>
          </dgm:alg>
          <dgm:choose name="Name9">
            <dgm:if name="Name10" axis="ch" ptType="node" func="cnt" op="lte" val="1">
              <dgm:shape xmlns:r="http://schemas.openxmlformats.org/officeDocument/2006/relationships" type="roundRect" r:blip="" hideGeom="1">
                <dgm:adjLst>
                  <dgm:adj idx="1" val="0.1667"/>
                  <dgm:adj idx="2" val="0"/>
                </dgm:adjLst>
              </dgm:shape>
              <dgm:presOf axis="ch desOrSelf" ptType="node node" st="1 1" cnt="1 0"/>
              <dgm:constrLst>
                <dgm:constr type="lMarg" refType="primFontSz" fact="0.3"/>
                <dgm:constr type="rMarg" refType="primFontSz" fact="0.3"/>
                <dgm:constr type="tMarg" refType="primFontSz" fact="0.5"/>
                <dgm:constr type="bMarg" refType="primFontSz" fact="0.5"/>
              </dgm:constrLst>
            </dgm:if>
            <dgm:else name="Name11">
              <dgm:shape xmlns:r="http://schemas.openxmlformats.org/officeDocument/2006/relationships" rot="270" type="round2SameRect" r:blip="" hideGeom="1">
                <dgm:adjLst>
                  <dgm:adj idx="1" val="0.1667"/>
                  <dgm:adj idx="2" val="0"/>
                </dgm:adjLst>
              </dgm:shape>
              <dgm:presOf axis="ch desOrSelf" ptType="node node" st="1 1" cnt="1 0"/>
              <dgm:constrLst>
                <dgm:constr type="lMarg" refType="primFontSz" fact="0.3"/>
                <dgm:constr type="rMarg" refType="primFontSz" fact="0.45"/>
                <dgm:constr type="tMarg" refType="primFontSz" fact="0.5"/>
                <dgm:constr type="bMarg" refType="primFontSz" fact="0.5"/>
              </dgm:constrLst>
            </dgm:else>
          </dgm:choose>
          <dgm:ruleLst>
            <dgm:rule type="primFontSz" val="5" fact="NaN" max="NaN"/>
          </dgm:ruleLst>
        </dgm:layoutNode>
        <dgm:layoutNode name="LeftNode" styleLbl="bgImgPlace1">
          <dgm:varLst>
            <dgm:chMax val="2"/>
            <dgm:chPref val="2"/>
          </dgm:varLst>
          <dgm:alg type="sp"/>
          <dgm:choose name="Name12">
            <dgm:if name="Name13" axis="ch" ptType="node" func="cnt" op="lte" val="1">
              <dgm:shape xmlns:r="http://schemas.openxmlformats.org/officeDocument/2006/relationships" type="roundRect" r:blip="">
                <dgm:adjLst>
                  <dgm:adj idx="1" val="0.1667"/>
                  <dgm:adj idx="2" val="0"/>
                </dgm:adjLst>
              </dgm:shape>
            </dgm:if>
            <dgm:else name="Name14">
              <dgm:shape xmlns:r="http://schemas.openxmlformats.org/officeDocument/2006/relationships" rot="270" type="round2SameRect" r:blip="">
                <dgm:adjLst>
                  <dgm:adj idx="1" val="0.1667"/>
                  <dgm:adj idx="2" val="0"/>
                </dgm:adjLst>
              </dgm:shape>
            </dgm:else>
          </dgm:choose>
          <dgm:presOf axis="ch desOrSelf" ptType="node node" st="1 1" cnt="1 0"/>
        </dgm:layoutNode>
        <dgm:choose name="Name15">
          <dgm:if name="Name16" axis="ch" ptType="node" func="cnt" op="gte" val="2">
            <dgm:layoutNode name="RightText" styleLbl="revTx" moveWith="RightNode">
              <dgm:varLst>
                <dgm:bulletEnabled val="1"/>
              </dgm:varLst>
              <dgm:alg type="tx">
                <dgm:param type="txAnchorVert" val="t"/>
                <dgm:param type="parTxLTRAlign" val="l"/>
              </dgm:alg>
              <dgm:shape xmlns:r="http://schemas.openxmlformats.org/officeDocument/2006/relationships" rot="90" type="round2SameRect" r:blip="" hideGeom="1">
                <dgm:adjLst>
                  <dgm:adj idx="1" val="0.1667"/>
                  <dgm:adj idx="2" val="0"/>
                </dgm:adjLst>
              </dgm:shape>
              <dgm:presOf axis="ch desOrSelf" ptType="node node" st="2 1" cnt="1 0"/>
              <dgm:constrLst>
                <dgm:constr type="lMarg" refType="primFontSz" fact="0.45"/>
                <dgm:constr type="rMarg" refType="primFontSz" fact="0.3"/>
                <dgm:constr type="tMarg" refType="primFontSz" fact="0.5"/>
                <dgm:constr type="bMarg" refType="primFontSz" fact="0.5"/>
              </dgm:constrLst>
              <dgm:ruleLst>
                <dgm:rule type="primFontSz" val="5" fact="NaN" max="NaN"/>
              </dgm:ruleLst>
            </dgm:layoutNode>
            <dgm:layoutNode name="RightNode" styleLbl="bgImgPlace1">
              <dgm:varLst>
                <dgm:chMax val="0"/>
                <dgm:chPref val="0"/>
              </dgm:varLst>
              <dgm:alg type="sp"/>
              <dgm:shape xmlns:r="http://schemas.openxmlformats.org/officeDocument/2006/relationships" rot="90" type="round2SameRect" r:blip="">
                <dgm:adjLst>
                  <dgm:adj idx="1" val="0.1667"/>
                  <dgm:adj idx="2" val="0"/>
                </dgm:adjLst>
              </dgm:shape>
              <dgm:presOf axis="ch desOrSelf" ptType="node node" st="2 1" cnt="1 0"/>
            </dgm:layoutNode>
            <dgm:layoutNode name="TopArrow">
              <dgm:alg type="sp"/>
              <dgm:shape xmlns:r="http://schemas.openxmlformats.org/officeDocument/2006/relationships" type="circularArrow" r:blip="">
                <dgm:adjLst>
                  <dgm:adj idx="1" val="0.125"/>
                  <dgm:adj idx="2" val="19.0387"/>
                  <dgm:adj idx="3" val="-19.0387"/>
                  <dgm:adj idx="4" val="180"/>
                  <dgm:adj idx="5" val="0.125"/>
                </dgm:adjLst>
              </dgm:shape>
              <dgm:presOf/>
            </dgm:layoutNode>
            <dgm:layoutNode name="BottomArrow">
              <dgm:alg type="sp"/>
              <dgm:shape xmlns:r="http://schemas.openxmlformats.org/officeDocument/2006/relationships" rot="180" type="circularArrow" r:blip="">
                <dgm:adjLst>
                  <dgm:adj idx="1" val="0.125"/>
                  <dgm:adj idx="2" val="19.0387"/>
                  <dgm:adj idx="3" val="-19.0387"/>
                  <dgm:adj idx="4" val="180"/>
                  <dgm:adj idx="5" val="0.125"/>
                </dgm:adjLst>
              </dgm:shape>
              <dgm:presOf/>
            </dgm:layoutNode>
          </dgm:if>
          <dgm:else name="Name17"/>
        </dgm:choose>
      </dgm:if>
      <dgm:else name="Name18"/>
    </dgm:choose>
  </dgm:layoutNode>
</dgm:layoutDef>
</file>

<file path=ppt/diagrams/layout4.xml><?xml version="1.0" encoding="utf-8"?>
<dgm:layoutDef xmlns:dgm="http://schemas.openxmlformats.org/drawingml/2006/diagram" xmlns:a="http://schemas.openxmlformats.org/drawingml/2006/main" uniqueId="urn:microsoft.com/office/officeart/2009/layout/ReverseList">
  <dgm:title val=""/>
  <dgm:desc val=""/>
  <dgm:catLst>
    <dgm:cat type="relationship" pri="3800"/>
  </dgm:catLst>
  <dgm:samp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clrData>
  <dgm:layoutNode name="Name0">
    <dgm:varLst>
      <dgm:chMax val="2"/>
      <dgm:chPref val="2"/>
      <dgm:animLvl val="lvl"/>
    </dgm:varLst>
    <dgm:choose name="Name1">
      <dgm:if name="Name2" axis="ch" ptType="node" func="cnt" op="lte" val="1">
        <dgm:alg type="composite">
          <dgm:param type="ar" val="0.9993"/>
        </dgm:alg>
      </dgm:if>
      <dgm:else name="Name3">
        <dgm:alg type="composite">
          <dgm:param type="ar" val="0.8036"/>
        </dgm:alg>
      </dgm:else>
    </dgm:choose>
    <dgm:shape xmlns:r="http://schemas.openxmlformats.org/officeDocument/2006/relationships" r:blip="">
      <dgm:adjLst/>
    </dgm:shape>
    <dgm:choose name="Name4">
      <dgm:if name="Name5" axis="ch" ptType="node" func="cnt" op="lte" val="1">
        <dgm:constrLst>
          <dgm:constr type="primFontSz" for="des" ptType="node" op="equ" val="65"/>
          <dgm:constr type="l" for="ch" forName="LeftNode" refType="w" fact="0"/>
          <dgm:constr type="t" for="ch" forName="LeftNode" refType="h" fact="0.25"/>
          <dgm:constr type="w" for="ch" forName="LeftNode" refType="w" fact="0.5"/>
          <dgm:constr type="h" for="ch" forName="LeftNode" refType="h"/>
          <dgm:constr type="l" for="ch" forName="LeftText" refType="w" fact="0"/>
          <dgm:constr type="t" for="ch" forName="LeftText" refType="h" fact="0.25"/>
          <dgm:constr type="w" for="ch" forName="LeftText" refType="w" fact="0.5"/>
          <dgm:constr type="h" for="ch" forName="LeftText" refType="h"/>
        </dgm:constrLst>
      </dgm:if>
      <dgm:else name="Name6">
        <dgm:constrLst>
          <dgm:constr type="primFontSz" for="des" ptType="node" op="equ" val="65"/>
          <dgm:constr type="l" for="ch" forName="LeftNode" refType="w" fact="0"/>
          <dgm:constr type="t" for="ch" forName="LeftNode" refType="h" fact="0.1786"/>
          <dgm:constr type="w" for="ch" forName="LeftNode" refType="w" fact="0.4889"/>
          <dgm:constr type="h" for="ch" forName="LeftNode" refType="h" fact="0.6429"/>
          <dgm:constr type="l" for="ch" forName="LeftText" refType="w" fact="0"/>
          <dgm:constr type="t" for="ch" forName="LeftText" refType="h" fact="0.1786"/>
          <dgm:constr type="w" for="ch" forName="LeftText" refType="w" fact="0.4889"/>
          <dgm:constr type="h" for="ch" forName="LeftText" refType="h" fact="0.6429"/>
          <dgm:constr type="l" for="ch" forName="RightNode" refType="w" fact="0.5111"/>
          <dgm:constr type="t" for="ch" forName="RightNode" refType="h" fact="0.1786"/>
          <dgm:constr type="w" for="ch" forName="RightNode" refType="w" fact="0.4889"/>
          <dgm:constr type="h" for="ch" forName="RightNode" refType="h" fact="0.6429"/>
          <dgm:constr type="l" for="ch" forName="RightText" refType="w" fact="0.5111"/>
          <dgm:constr type="t" for="ch" forName="RightText" refType="h" fact="0.1786"/>
          <dgm:constr type="w" for="ch" forName="RightText" refType="w" fact="0.4889"/>
          <dgm:constr type="h" for="ch" forName="RightText" refType="h" fact="0.6429"/>
          <dgm:constr type="l" for="ch" forName="TopArrow" refType="w" fact="0.2444"/>
          <dgm:constr type="t" for="ch" forName="TopArrow" refType="h" fact="0"/>
          <dgm:constr type="w" for="ch" forName="TopArrow" refType="w" fact="0.5111"/>
          <dgm:constr type="h" for="ch" forName="TopArrow" refType="h" fact="0.4107"/>
          <dgm:constr type="l" for="ch" forName="BottomArrow" refType="w" fact="0.2444"/>
          <dgm:constr type="t" for="ch" forName="BottomArrow" refType="h" fact="0.5893"/>
          <dgm:constr type="w" for="ch" forName="BottomArrow" refType="w" fact="0.5111"/>
          <dgm:constr type="h" for="ch" forName="BottomArrow" refType="h" fact="0.4107"/>
        </dgm:constrLst>
      </dgm:else>
    </dgm:choose>
    <dgm:choose name="Name7">
      <dgm:if name="Name8" axis="ch" ptType="node" func="cnt" op="gte" val="1">
        <dgm:layoutNode name="LeftText" styleLbl="revTx" moveWith="LeftNode">
          <dgm:varLst>
            <dgm:bulletEnabled val="1"/>
          </dgm:varLst>
          <dgm:alg type="tx">
            <dgm:param type="txAnchorVert" val="t"/>
            <dgm:param type="parTxLTRAlign" val="l"/>
          </dgm:alg>
          <dgm:choose name="Name9">
            <dgm:if name="Name10" axis="ch" ptType="node" func="cnt" op="lte" val="1">
              <dgm:shape xmlns:r="http://schemas.openxmlformats.org/officeDocument/2006/relationships" type="roundRect" r:blip="" hideGeom="1">
                <dgm:adjLst>
                  <dgm:adj idx="1" val="0.1667"/>
                  <dgm:adj idx="2" val="0"/>
                </dgm:adjLst>
              </dgm:shape>
              <dgm:presOf axis="ch desOrSelf" ptType="node node" st="1 1" cnt="1 0"/>
              <dgm:constrLst>
                <dgm:constr type="lMarg" refType="primFontSz" fact="0.3"/>
                <dgm:constr type="rMarg" refType="primFontSz" fact="0.3"/>
                <dgm:constr type="tMarg" refType="primFontSz" fact="0.5"/>
                <dgm:constr type="bMarg" refType="primFontSz" fact="0.5"/>
              </dgm:constrLst>
            </dgm:if>
            <dgm:else name="Name11">
              <dgm:shape xmlns:r="http://schemas.openxmlformats.org/officeDocument/2006/relationships" rot="270" type="round2SameRect" r:blip="" hideGeom="1">
                <dgm:adjLst>
                  <dgm:adj idx="1" val="0.1667"/>
                  <dgm:adj idx="2" val="0"/>
                </dgm:adjLst>
              </dgm:shape>
              <dgm:presOf axis="ch desOrSelf" ptType="node node" st="1 1" cnt="1 0"/>
              <dgm:constrLst>
                <dgm:constr type="lMarg" refType="primFontSz" fact="0.3"/>
                <dgm:constr type="rMarg" refType="primFontSz" fact="0.45"/>
                <dgm:constr type="tMarg" refType="primFontSz" fact="0.5"/>
                <dgm:constr type="bMarg" refType="primFontSz" fact="0.5"/>
              </dgm:constrLst>
            </dgm:else>
          </dgm:choose>
          <dgm:ruleLst>
            <dgm:rule type="primFontSz" val="5" fact="NaN" max="NaN"/>
          </dgm:ruleLst>
        </dgm:layoutNode>
        <dgm:layoutNode name="LeftNode" styleLbl="bgImgPlace1">
          <dgm:varLst>
            <dgm:chMax val="2"/>
            <dgm:chPref val="2"/>
          </dgm:varLst>
          <dgm:alg type="sp"/>
          <dgm:choose name="Name12">
            <dgm:if name="Name13" axis="ch" ptType="node" func="cnt" op="lte" val="1">
              <dgm:shape xmlns:r="http://schemas.openxmlformats.org/officeDocument/2006/relationships" type="roundRect" r:blip="">
                <dgm:adjLst>
                  <dgm:adj idx="1" val="0.1667"/>
                  <dgm:adj idx="2" val="0"/>
                </dgm:adjLst>
              </dgm:shape>
            </dgm:if>
            <dgm:else name="Name14">
              <dgm:shape xmlns:r="http://schemas.openxmlformats.org/officeDocument/2006/relationships" rot="270" type="round2SameRect" r:blip="">
                <dgm:adjLst>
                  <dgm:adj idx="1" val="0.1667"/>
                  <dgm:adj idx="2" val="0"/>
                </dgm:adjLst>
              </dgm:shape>
            </dgm:else>
          </dgm:choose>
          <dgm:presOf axis="ch desOrSelf" ptType="node node" st="1 1" cnt="1 0"/>
        </dgm:layoutNode>
        <dgm:choose name="Name15">
          <dgm:if name="Name16" axis="ch" ptType="node" func="cnt" op="gte" val="2">
            <dgm:layoutNode name="RightText" styleLbl="revTx" moveWith="RightNode">
              <dgm:varLst>
                <dgm:bulletEnabled val="1"/>
              </dgm:varLst>
              <dgm:alg type="tx">
                <dgm:param type="txAnchorVert" val="t"/>
                <dgm:param type="parTxLTRAlign" val="l"/>
              </dgm:alg>
              <dgm:shape xmlns:r="http://schemas.openxmlformats.org/officeDocument/2006/relationships" rot="90" type="round2SameRect" r:blip="" hideGeom="1">
                <dgm:adjLst>
                  <dgm:adj idx="1" val="0.1667"/>
                  <dgm:adj idx="2" val="0"/>
                </dgm:adjLst>
              </dgm:shape>
              <dgm:presOf axis="ch desOrSelf" ptType="node node" st="2 1" cnt="1 0"/>
              <dgm:constrLst>
                <dgm:constr type="lMarg" refType="primFontSz" fact="0.45"/>
                <dgm:constr type="rMarg" refType="primFontSz" fact="0.3"/>
                <dgm:constr type="tMarg" refType="primFontSz" fact="0.5"/>
                <dgm:constr type="bMarg" refType="primFontSz" fact="0.5"/>
              </dgm:constrLst>
              <dgm:ruleLst>
                <dgm:rule type="primFontSz" val="5" fact="NaN" max="NaN"/>
              </dgm:ruleLst>
            </dgm:layoutNode>
            <dgm:layoutNode name="RightNode" styleLbl="bgImgPlace1">
              <dgm:varLst>
                <dgm:chMax val="0"/>
                <dgm:chPref val="0"/>
              </dgm:varLst>
              <dgm:alg type="sp"/>
              <dgm:shape xmlns:r="http://schemas.openxmlformats.org/officeDocument/2006/relationships" rot="90" type="round2SameRect" r:blip="">
                <dgm:adjLst>
                  <dgm:adj idx="1" val="0.1667"/>
                  <dgm:adj idx="2" val="0"/>
                </dgm:adjLst>
              </dgm:shape>
              <dgm:presOf axis="ch desOrSelf" ptType="node node" st="2 1" cnt="1 0"/>
            </dgm:layoutNode>
            <dgm:layoutNode name="TopArrow">
              <dgm:alg type="sp"/>
              <dgm:shape xmlns:r="http://schemas.openxmlformats.org/officeDocument/2006/relationships" type="circularArrow" r:blip="">
                <dgm:adjLst>
                  <dgm:adj idx="1" val="0.125"/>
                  <dgm:adj idx="2" val="19.0387"/>
                  <dgm:adj idx="3" val="-19.0387"/>
                  <dgm:adj idx="4" val="180"/>
                  <dgm:adj idx="5" val="0.125"/>
                </dgm:adjLst>
              </dgm:shape>
              <dgm:presOf/>
            </dgm:layoutNode>
            <dgm:layoutNode name="BottomArrow">
              <dgm:alg type="sp"/>
              <dgm:shape xmlns:r="http://schemas.openxmlformats.org/officeDocument/2006/relationships" rot="180" type="circularArrow" r:blip="">
                <dgm:adjLst>
                  <dgm:adj idx="1" val="0.125"/>
                  <dgm:adj idx="2" val="19.0387"/>
                  <dgm:adj idx="3" val="-19.0387"/>
                  <dgm:adj idx="4" val="180"/>
                  <dgm:adj idx="5" val="0.125"/>
                </dgm:adjLst>
              </dgm:shape>
              <dgm:presOf/>
            </dgm:layoutNode>
          </dgm:if>
          <dgm:else name="Name17"/>
        </dgm:choose>
      </dgm:if>
      <dgm:else name="Name18"/>
    </dgm:choose>
  </dgm:layoutNode>
</dgm:layoutDef>
</file>

<file path=ppt/diagrams/layout5.xml><?xml version="1.0" encoding="utf-8"?>
<dgm:layoutDef xmlns:dgm="http://schemas.openxmlformats.org/drawingml/2006/diagram" xmlns:a="http://schemas.openxmlformats.org/drawingml/2006/main" uniqueId="urn:microsoft.com/office/officeart/2009/layout/ReverseList">
  <dgm:title val=""/>
  <dgm:desc val=""/>
  <dgm:catLst>
    <dgm:cat type="relationship" pri="3800"/>
  </dgm:catLst>
  <dgm:samp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clrData>
  <dgm:layoutNode name="Name0">
    <dgm:varLst>
      <dgm:chMax val="2"/>
      <dgm:chPref val="2"/>
      <dgm:animLvl val="lvl"/>
    </dgm:varLst>
    <dgm:choose name="Name1">
      <dgm:if name="Name2" axis="ch" ptType="node" func="cnt" op="lte" val="1">
        <dgm:alg type="composite">
          <dgm:param type="ar" val="0.9993"/>
        </dgm:alg>
      </dgm:if>
      <dgm:else name="Name3">
        <dgm:alg type="composite">
          <dgm:param type="ar" val="0.8036"/>
        </dgm:alg>
      </dgm:else>
    </dgm:choose>
    <dgm:shape xmlns:r="http://schemas.openxmlformats.org/officeDocument/2006/relationships" r:blip="">
      <dgm:adjLst/>
    </dgm:shape>
    <dgm:choose name="Name4">
      <dgm:if name="Name5" axis="ch" ptType="node" func="cnt" op="lte" val="1">
        <dgm:constrLst>
          <dgm:constr type="primFontSz" for="des" ptType="node" op="equ" val="65"/>
          <dgm:constr type="l" for="ch" forName="LeftNode" refType="w" fact="0"/>
          <dgm:constr type="t" for="ch" forName="LeftNode" refType="h" fact="0.25"/>
          <dgm:constr type="w" for="ch" forName="LeftNode" refType="w" fact="0.5"/>
          <dgm:constr type="h" for="ch" forName="LeftNode" refType="h"/>
          <dgm:constr type="l" for="ch" forName="LeftText" refType="w" fact="0"/>
          <dgm:constr type="t" for="ch" forName="LeftText" refType="h" fact="0.25"/>
          <dgm:constr type="w" for="ch" forName="LeftText" refType="w" fact="0.5"/>
          <dgm:constr type="h" for="ch" forName="LeftText" refType="h"/>
        </dgm:constrLst>
      </dgm:if>
      <dgm:else name="Name6">
        <dgm:constrLst>
          <dgm:constr type="primFontSz" for="des" ptType="node" op="equ" val="65"/>
          <dgm:constr type="l" for="ch" forName="LeftNode" refType="w" fact="0"/>
          <dgm:constr type="t" for="ch" forName="LeftNode" refType="h" fact="0.1786"/>
          <dgm:constr type="w" for="ch" forName="LeftNode" refType="w" fact="0.4889"/>
          <dgm:constr type="h" for="ch" forName="LeftNode" refType="h" fact="0.6429"/>
          <dgm:constr type="l" for="ch" forName="LeftText" refType="w" fact="0"/>
          <dgm:constr type="t" for="ch" forName="LeftText" refType="h" fact="0.1786"/>
          <dgm:constr type="w" for="ch" forName="LeftText" refType="w" fact="0.4889"/>
          <dgm:constr type="h" for="ch" forName="LeftText" refType="h" fact="0.6429"/>
          <dgm:constr type="l" for="ch" forName="RightNode" refType="w" fact="0.5111"/>
          <dgm:constr type="t" for="ch" forName="RightNode" refType="h" fact="0.1786"/>
          <dgm:constr type="w" for="ch" forName="RightNode" refType="w" fact="0.4889"/>
          <dgm:constr type="h" for="ch" forName="RightNode" refType="h" fact="0.6429"/>
          <dgm:constr type="l" for="ch" forName="RightText" refType="w" fact="0.5111"/>
          <dgm:constr type="t" for="ch" forName="RightText" refType="h" fact="0.1786"/>
          <dgm:constr type="w" for="ch" forName="RightText" refType="w" fact="0.4889"/>
          <dgm:constr type="h" for="ch" forName="RightText" refType="h" fact="0.6429"/>
          <dgm:constr type="l" for="ch" forName="TopArrow" refType="w" fact="0.2444"/>
          <dgm:constr type="t" for="ch" forName="TopArrow" refType="h" fact="0"/>
          <dgm:constr type="w" for="ch" forName="TopArrow" refType="w" fact="0.5111"/>
          <dgm:constr type="h" for="ch" forName="TopArrow" refType="h" fact="0.4107"/>
          <dgm:constr type="l" for="ch" forName="BottomArrow" refType="w" fact="0.2444"/>
          <dgm:constr type="t" for="ch" forName="BottomArrow" refType="h" fact="0.5893"/>
          <dgm:constr type="w" for="ch" forName="BottomArrow" refType="w" fact="0.5111"/>
          <dgm:constr type="h" for="ch" forName="BottomArrow" refType="h" fact="0.4107"/>
        </dgm:constrLst>
      </dgm:else>
    </dgm:choose>
    <dgm:choose name="Name7">
      <dgm:if name="Name8" axis="ch" ptType="node" func="cnt" op="gte" val="1">
        <dgm:layoutNode name="LeftText" styleLbl="revTx" moveWith="LeftNode">
          <dgm:varLst>
            <dgm:bulletEnabled val="1"/>
          </dgm:varLst>
          <dgm:alg type="tx">
            <dgm:param type="txAnchorVert" val="t"/>
            <dgm:param type="parTxLTRAlign" val="l"/>
          </dgm:alg>
          <dgm:choose name="Name9">
            <dgm:if name="Name10" axis="ch" ptType="node" func="cnt" op="lte" val="1">
              <dgm:shape xmlns:r="http://schemas.openxmlformats.org/officeDocument/2006/relationships" type="roundRect" r:blip="" hideGeom="1">
                <dgm:adjLst>
                  <dgm:adj idx="1" val="0.1667"/>
                  <dgm:adj idx="2" val="0"/>
                </dgm:adjLst>
              </dgm:shape>
              <dgm:presOf axis="ch desOrSelf" ptType="node node" st="1 1" cnt="1 0"/>
              <dgm:constrLst>
                <dgm:constr type="lMarg" refType="primFontSz" fact="0.3"/>
                <dgm:constr type="rMarg" refType="primFontSz" fact="0.3"/>
                <dgm:constr type="tMarg" refType="primFontSz" fact="0.5"/>
                <dgm:constr type="bMarg" refType="primFontSz" fact="0.5"/>
              </dgm:constrLst>
            </dgm:if>
            <dgm:else name="Name11">
              <dgm:shape xmlns:r="http://schemas.openxmlformats.org/officeDocument/2006/relationships" rot="270" type="round2SameRect" r:blip="" hideGeom="1">
                <dgm:adjLst>
                  <dgm:adj idx="1" val="0.1667"/>
                  <dgm:adj idx="2" val="0"/>
                </dgm:adjLst>
              </dgm:shape>
              <dgm:presOf axis="ch desOrSelf" ptType="node node" st="1 1" cnt="1 0"/>
              <dgm:constrLst>
                <dgm:constr type="lMarg" refType="primFontSz" fact="0.3"/>
                <dgm:constr type="rMarg" refType="primFontSz" fact="0.45"/>
                <dgm:constr type="tMarg" refType="primFontSz" fact="0.5"/>
                <dgm:constr type="bMarg" refType="primFontSz" fact="0.5"/>
              </dgm:constrLst>
            </dgm:else>
          </dgm:choose>
          <dgm:ruleLst>
            <dgm:rule type="primFontSz" val="5" fact="NaN" max="NaN"/>
          </dgm:ruleLst>
        </dgm:layoutNode>
        <dgm:layoutNode name="LeftNode" styleLbl="bgImgPlace1">
          <dgm:varLst>
            <dgm:chMax val="2"/>
            <dgm:chPref val="2"/>
          </dgm:varLst>
          <dgm:alg type="sp"/>
          <dgm:choose name="Name12">
            <dgm:if name="Name13" axis="ch" ptType="node" func="cnt" op="lte" val="1">
              <dgm:shape xmlns:r="http://schemas.openxmlformats.org/officeDocument/2006/relationships" type="roundRect" r:blip="">
                <dgm:adjLst>
                  <dgm:adj idx="1" val="0.1667"/>
                  <dgm:adj idx="2" val="0"/>
                </dgm:adjLst>
              </dgm:shape>
            </dgm:if>
            <dgm:else name="Name14">
              <dgm:shape xmlns:r="http://schemas.openxmlformats.org/officeDocument/2006/relationships" rot="270" type="round2SameRect" r:blip="">
                <dgm:adjLst>
                  <dgm:adj idx="1" val="0.1667"/>
                  <dgm:adj idx="2" val="0"/>
                </dgm:adjLst>
              </dgm:shape>
            </dgm:else>
          </dgm:choose>
          <dgm:presOf axis="ch desOrSelf" ptType="node node" st="1 1" cnt="1 0"/>
        </dgm:layoutNode>
        <dgm:choose name="Name15">
          <dgm:if name="Name16" axis="ch" ptType="node" func="cnt" op="gte" val="2">
            <dgm:layoutNode name="RightText" styleLbl="revTx" moveWith="RightNode">
              <dgm:varLst>
                <dgm:bulletEnabled val="1"/>
              </dgm:varLst>
              <dgm:alg type="tx">
                <dgm:param type="txAnchorVert" val="t"/>
                <dgm:param type="parTxLTRAlign" val="l"/>
              </dgm:alg>
              <dgm:shape xmlns:r="http://schemas.openxmlformats.org/officeDocument/2006/relationships" rot="90" type="round2SameRect" r:blip="" hideGeom="1">
                <dgm:adjLst>
                  <dgm:adj idx="1" val="0.1667"/>
                  <dgm:adj idx="2" val="0"/>
                </dgm:adjLst>
              </dgm:shape>
              <dgm:presOf axis="ch desOrSelf" ptType="node node" st="2 1" cnt="1 0"/>
              <dgm:constrLst>
                <dgm:constr type="lMarg" refType="primFontSz" fact="0.45"/>
                <dgm:constr type="rMarg" refType="primFontSz" fact="0.3"/>
                <dgm:constr type="tMarg" refType="primFontSz" fact="0.5"/>
                <dgm:constr type="bMarg" refType="primFontSz" fact="0.5"/>
              </dgm:constrLst>
              <dgm:ruleLst>
                <dgm:rule type="primFontSz" val="5" fact="NaN" max="NaN"/>
              </dgm:ruleLst>
            </dgm:layoutNode>
            <dgm:layoutNode name="RightNode" styleLbl="bgImgPlace1">
              <dgm:varLst>
                <dgm:chMax val="0"/>
                <dgm:chPref val="0"/>
              </dgm:varLst>
              <dgm:alg type="sp"/>
              <dgm:shape xmlns:r="http://schemas.openxmlformats.org/officeDocument/2006/relationships" rot="90" type="round2SameRect" r:blip="">
                <dgm:adjLst>
                  <dgm:adj idx="1" val="0.1667"/>
                  <dgm:adj idx="2" val="0"/>
                </dgm:adjLst>
              </dgm:shape>
              <dgm:presOf axis="ch desOrSelf" ptType="node node" st="2 1" cnt="1 0"/>
            </dgm:layoutNode>
            <dgm:layoutNode name="TopArrow">
              <dgm:alg type="sp"/>
              <dgm:shape xmlns:r="http://schemas.openxmlformats.org/officeDocument/2006/relationships" type="circularArrow" r:blip="">
                <dgm:adjLst>
                  <dgm:adj idx="1" val="0.125"/>
                  <dgm:adj idx="2" val="19.0387"/>
                  <dgm:adj idx="3" val="-19.0387"/>
                  <dgm:adj idx="4" val="180"/>
                  <dgm:adj idx="5" val="0.125"/>
                </dgm:adjLst>
              </dgm:shape>
              <dgm:presOf/>
            </dgm:layoutNode>
            <dgm:layoutNode name="BottomArrow">
              <dgm:alg type="sp"/>
              <dgm:shape xmlns:r="http://schemas.openxmlformats.org/officeDocument/2006/relationships" rot="180" type="circularArrow" r:blip="">
                <dgm:adjLst>
                  <dgm:adj idx="1" val="0.125"/>
                  <dgm:adj idx="2" val="19.0387"/>
                  <dgm:adj idx="3" val="-19.0387"/>
                  <dgm:adj idx="4" val="180"/>
                  <dgm:adj idx="5" val="0.125"/>
                </dgm:adjLst>
              </dgm:shape>
              <dgm:presOf/>
            </dgm:layoutNode>
          </dgm:if>
          <dgm:else name="Name17"/>
        </dgm:choose>
      </dgm:if>
      <dgm:else name="Name18"/>
    </dgm:choose>
  </dgm:layoutNode>
</dgm:layoutDef>
</file>

<file path=ppt/diagrams/layout6.xml><?xml version="1.0" encoding="utf-8"?>
<dgm:layoutDef xmlns:dgm="http://schemas.openxmlformats.org/drawingml/2006/diagram" xmlns:a="http://schemas.openxmlformats.org/drawingml/2006/main" uniqueId="urn:microsoft.com/office/officeart/2009/layout/ReverseList">
  <dgm:title val=""/>
  <dgm:desc val=""/>
  <dgm:catLst>
    <dgm:cat type="relationship" pri="3800"/>
  </dgm:catLst>
  <dgm:samp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clrData>
  <dgm:layoutNode name="Name0">
    <dgm:varLst>
      <dgm:chMax val="2"/>
      <dgm:chPref val="2"/>
      <dgm:animLvl val="lvl"/>
    </dgm:varLst>
    <dgm:choose name="Name1">
      <dgm:if name="Name2" axis="ch" ptType="node" func="cnt" op="lte" val="1">
        <dgm:alg type="composite">
          <dgm:param type="ar" val="0.9993"/>
        </dgm:alg>
      </dgm:if>
      <dgm:else name="Name3">
        <dgm:alg type="composite">
          <dgm:param type="ar" val="0.8036"/>
        </dgm:alg>
      </dgm:else>
    </dgm:choose>
    <dgm:shape xmlns:r="http://schemas.openxmlformats.org/officeDocument/2006/relationships" r:blip="">
      <dgm:adjLst/>
    </dgm:shape>
    <dgm:choose name="Name4">
      <dgm:if name="Name5" axis="ch" ptType="node" func="cnt" op="lte" val="1">
        <dgm:constrLst>
          <dgm:constr type="primFontSz" for="des" ptType="node" op="equ" val="65"/>
          <dgm:constr type="l" for="ch" forName="LeftNode" refType="w" fact="0"/>
          <dgm:constr type="t" for="ch" forName="LeftNode" refType="h" fact="0.25"/>
          <dgm:constr type="w" for="ch" forName="LeftNode" refType="w" fact="0.5"/>
          <dgm:constr type="h" for="ch" forName="LeftNode" refType="h"/>
          <dgm:constr type="l" for="ch" forName="LeftText" refType="w" fact="0"/>
          <dgm:constr type="t" for="ch" forName="LeftText" refType="h" fact="0.25"/>
          <dgm:constr type="w" for="ch" forName="LeftText" refType="w" fact="0.5"/>
          <dgm:constr type="h" for="ch" forName="LeftText" refType="h"/>
        </dgm:constrLst>
      </dgm:if>
      <dgm:else name="Name6">
        <dgm:constrLst>
          <dgm:constr type="primFontSz" for="des" ptType="node" op="equ" val="65"/>
          <dgm:constr type="l" for="ch" forName="LeftNode" refType="w" fact="0"/>
          <dgm:constr type="t" for="ch" forName="LeftNode" refType="h" fact="0.1786"/>
          <dgm:constr type="w" for="ch" forName="LeftNode" refType="w" fact="0.4889"/>
          <dgm:constr type="h" for="ch" forName="LeftNode" refType="h" fact="0.6429"/>
          <dgm:constr type="l" for="ch" forName="LeftText" refType="w" fact="0"/>
          <dgm:constr type="t" for="ch" forName="LeftText" refType="h" fact="0.1786"/>
          <dgm:constr type="w" for="ch" forName="LeftText" refType="w" fact="0.4889"/>
          <dgm:constr type="h" for="ch" forName="LeftText" refType="h" fact="0.6429"/>
          <dgm:constr type="l" for="ch" forName="RightNode" refType="w" fact="0.5111"/>
          <dgm:constr type="t" for="ch" forName="RightNode" refType="h" fact="0.1786"/>
          <dgm:constr type="w" for="ch" forName="RightNode" refType="w" fact="0.4889"/>
          <dgm:constr type="h" for="ch" forName="RightNode" refType="h" fact="0.6429"/>
          <dgm:constr type="l" for="ch" forName="RightText" refType="w" fact="0.5111"/>
          <dgm:constr type="t" for="ch" forName="RightText" refType="h" fact="0.1786"/>
          <dgm:constr type="w" for="ch" forName="RightText" refType="w" fact="0.4889"/>
          <dgm:constr type="h" for="ch" forName="RightText" refType="h" fact="0.6429"/>
          <dgm:constr type="l" for="ch" forName="TopArrow" refType="w" fact="0.2444"/>
          <dgm:constr type="t" for="ch" forName="TopArrow" refType="h" fact="0"/>
          <dgm:constr type="w" for="ch" forName="TopArrow" refType="w" fact="0.5111"/>
          <dgm:constr type="h" for="ch" forName="TopArrow" refType="h" fact="0.4107"/>
          <dgm:constr type="l" for="ch" forName="BottomArrow" refType="w" fact="0.2444"/>
          <dgm:constr type="t" for="ch" forName="BottomArrow" refType="h" fact="0.5893"/>
          <dgm:constr type="w" for="ch" forName="BottomArrow" refType="w" fact="0.5111"/>
          <dgm:constr type="h" for="ch" forName="BottomArrow" refType="h" fact="0.4107"/>
        </dgm:constrLst>
      </dgm:else>
    </dgm:choose>
    <dgm:choose name="Name7">
      <dgm:if name="Name8" axis="ch" ptType="node" func="cnt" op="gte" val="1">
        <dgm:layoutNode name="LeftText" styleLbl="revTx" moveWith="LeftNode">
          <dgm:varLst>
            <dgm:bulletEnabled val="1"/>
          </dgm:varLst>
          <dgm:alg type="tx">
            <dgm:param type="txAnchorVert" val="t"/>
            <dgm:param type="parTxLTRAlign" val="l"/>
          </dgm:alg>
          <dgm:choose name="Name9">
            <dgm:if name="Name10" axis="ch" ptType="node" func="cnt" op="lte" val="1">
              <dgm:shape xmlns:r="http://schemas.openxmlformats.org/officeDocument/2006/relationships" type="roundRect" r:blip="" hideGeom="1">
                <dgm:adjLst>
                  <dgm:adj idx="1" val="0.1667"/>
                  <dgm:adj idx="2" val="0"/>
                </dgm:adjLst>
              </dgm:shape>
              <dgm:presOf axis="ch desOrSelf" ptType="node node" st="1 1" cnt="1 0"/>
              <dgm:constrLst>
                <dgm:constr type="lMarg" refType="primFontSz" fact="0.3"/>
                <dgm:constr type="rMarg" refType="primFontSz" fact="0.3"/>
                <dgm:constr type="tMarg" refType="primFontSz" fact="0.5"/>
                <dgm:constr type="bMarg" refType="primFontSz" fact="0.5"/>
              </dgm:constrLst>
            </dgm:if>
            <dgm:else name="Name11">
              <dgm:shape xmlns:r="http://schemas.openxmlformats.org/officeDocument/2006/relationships" rot="270" type="round2SameRect" r:blip="" hideGeom="1">
                <dgm:adjLst>
                  <dgm:adj idx="1" val="0.1667"/>
                  <dgm:adj idx="2" val="0"/>
                </dgm:adjLst>
              </dgm:shape>
              <dgm:presOf axis="ch desOrSelf" ptType="node node" st="1 1" cnt="1 0"/>
              <dgm:constrLst>
                <dgm:constr type="lMarg" refType="primFontSz" fact="0.3"/>
                <dgm:constr type="rMarg" refType="primFontSz" fact="0.45"/>
                <dgm:constr type="tMarg" refType="primFontSz" fact="0.5"/>
                <dgm:constr type="bMarg" refType="primFontSz" fact="0.5"/>
              </dgm:constrLst>
            </dgm:else>
          </dgm:choose>
          <dgm:ruleLst>
            <dgm:rule type="primFontSz" val="5" fact="NaN" max="NaN"/>
          </dgm:ruleLst>
        </dgm:layoutNode>
        <dgm:layoutNode name="LeftNode" styleLbl="bgImgPlace1">
          <dgm:varLst>
            <dgm:chMax val="2"/>
            <dgm:chPref val="2"/>
          </dgm:varLst>
          <dgm:alg type="sp"/>
          <dgm:choose name="Name12">
            <dgm:if name="Name13" axis="ch" ptType="node" func="cnt" op="lte" val="1">
              <dgm:shape xmlns:r="http://schemas.openxmlformats.org/officeDocument/2006/relationships" type="roundRect" r:blip="">
                <dgm:adjLst>
                  <dgm:adj idx="1" val="0.1667"/>
                  <dgm:adj idx="2" val="0"/>
                </dgm:adjLst>
              </dgm:shape>
            </dgm:if>
            <dgm:else name="Name14">
              <dgm:shape xmlns:r="http://schemas.openxmlformats.org/officeDocument/2006/relationships" rot="270" type="round2SameRect" r:blip="">
                <dgm:adjLst>
                  <dgm:adj idx="1" val="0.1667"/>
                  <dgm:adj idx="2" val="0"/>
                </dgm:adjLst>
              </dgm:shape>
            </dgm:else>
          </dgm:choose>
          <dgm:presOf axis="ch desOrSelf" ptType="node node" st="1 1" cnt="1 0"/>
        </dgm:layoutNode>
        <dgm:choose name="Name15">
          <dgm:if name="Name16" axis="ch" ptType="node" func="cnt" op="gte" val="2">
            <dgm:layoutNode name="RightText" styleLbl="revTx" moveWith="RightNode">
              <dgm:varLst>
                <dgm:bulletEnabled val="1"/>
              </dgm:varLst>
              <dgm:alg type="tx">
                <dgm:param type="txAnchorVert" val="t"/>
                <dgm:param type="parTxLTRAlign" val="l"/>
              </dgm:alg>
              <dgm:shape xmlns:r="http://schemas.openxmlformats.org/officeDocument/2006/relationships" rot="90" type="round2SameRect" r:blip="" hideGeom="1">
                <dgm:adjLst>
                  <dgm:adj idx="1" val="0.1667"/>
                  <dgm:adj idx="2" val="0"/>
                </dgm:adjLst>
              </dgm:shape>
              <dgm:presOf axis="ch desOrSelf" ptType="node node" st="2 1" cnt="1 0"/>
              <dgm:constrLst>
                <dgm:constr type="lMarg" refType="primFontSz" fact="0.45"/>
                <dgm:constr type="rMarg" refType="primFontSz" fact="0.3"/>
                <dgm:constr type="tMarg" refType="primFontSz" fact="0.5"/>
                <dgm:constr type="bMarg" refType="primFontSz" fact="0.5"/>
              </dgm:constrLst>
              <dgm:ruleLst>
                <dgm:rule type="primFontSz" val="5" fact="NaN" max="NaN"/>
              </dgm:ruleLst>
            </dgm:layoutNode>
            <dgm:layoutNode name="RightNode" styleLbl="bgImgPlace1">
              <dgm:varLst>
                <dgm:chMax val="0"/>
                <dgm:chPref val="0"/>
              </dgm:varLst>
              <dgm:alg type="sp"/>
              <dgm:shape xmlns:r="http://schemas.openxmlformats.org/officeDocument/2006/relationships" rot="90" type="round2SameRect" r:blip="">
                <dgm:adjLst>
                  <dgm:adj idx="1" val="0.1667"/>
                  <dgm:adj idx="2" val="0"/>
                </dgm:adjLst>
              </dgm:shape>
              <dgm:presOf axis="ch desOrSelf" ptType="node node" st="2 1" cnt="1 0"/>
            </dgm:layoutNode>
            <dgm:layoutNode name="TopArrow">
              <dgm:alg type="sp"/>
              <dgm:shape xmlns:r="http://schemas.openxmlformats.org/officeDocument/2006/relationships" type="circularArrow" r:blip="">
                <dgm:adjLst>
                  <dgm:adj idx="1" val="0.125"/>
                  <dgm:adj idx="2" val="19.0387"/>
                  <dgm:adj idx="3" val="-19.0387"/>
                  <dgm:adj idx="4" val="180"/>
                  <dgm:adj idx="5" val="0.125"/>
                </dgm:adjLst>
              </dgm:shape>
              <dgm:presOf/>
            </dgm:layoutNode>
            <dgm:layoutNode name="BottomArrow">
              <dgm:alg type="sp"/>
              <dgm:shape xmlns:r="http://schemas.openxmlformats.org/officeDocument/2006/relationships" rot="180" type="circularArrow" r:blip="">
                <dgm:adjLst>
                  <dgm:adj idx="1" val="0.125"/>
                  <dgm:adj idx="2" val="19.0387"/>
                  <dgm:adj idx="3" val="-19.0387"/>
                  <dgm:adj idx="4" val="180"/>
                  <dgm:adj idx="5" val="0.125"/>
                </dgm:adjLst>
              </dgm:shape>
              <dgm:presOf/>
            </dgm:layoutNode>
          </dgm:if>
          <dgm:else name="Name17"/>
        </dgm:choose>
      </dgm:if>
      <dgm:else name="Name18"/>
    </dgm:choose>
  </dgm:layoutNode>
</dgm:layoutDef>
</file>

<file path=ppt/diagrams/layout7.xml><?xml version="1.0" encoding="utf-8"?>
<dgm:layoutDef xmlns:dgm="http://schemas.openxmlformats.org/drawingml/2006/diagram" xmlns:a="http://schemas.openxmlformats.org/drawingml/2006/main" uniqueId="urn:microsoft.com/office/officeart/2009/layout/ReverseList">
  <dgm:title val=""/>
  <dgm:desc val=""/>
  <dgm:catLst>
    <dgm:cat type="relationship" pri="3800"/>
  </dgm:catLst>
  <dgm:samp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clrData>
  <dgm:layoutNode name="Name0">
    <dgm:varLst>
      <dgm:chMax val="2"/>
      <dgm:chPref val="2"/>
      <dgm:animLvl val="lvl"/>
    </dgm:varLst>
    <dgm:choose name="Name1">
      <dgm:if name="Name2" axis="ch" ptType="node" func="cnt" op="lte" val="1">
        <dgm:alg type="composite">
          <dgm:param type="ar" val="0.9993"/>
        </dgm:alg>
      </dgm:if>
      <dgm:else name="Name3">
        <dgm:alg type="composite">
          <dgm:param type="ar" val="0.8036"/>
        </dgm:alg>
      </dgm:else>
    </dgm:choose>
    <dgm:shape xmlns:r="http://schemas.openxmlformats.org/officeDocument/2006/relationships" r:blip="">
      <dgm:adjLst/>
    </dgm:shape>
    <dgm:choose name="Name4">
      <dgm:if name="Name5" axis="ch" ptType="node" func="cnt" op="lte" val="1">
        <dgm:constrLst>
          <dgm:constr type="primFontSz" for="des" ptType="node" op="equ" val="65"/>
          <dgm:constr type="l" for="ch" forName="LeftNode" refType="w" fact="0"/>
          <dgm:constr type="t" for="ch" forName="LeftNode" refType="h" fact="0.25"/>
          <dgm:constr type="w" for="ch" forName="LeftNode" refType="w" fact="0.5"/>
          <dgm:constr type="h" for="ch" forName="LeftNode" refType="h"/>
          <dgm:constr type="l" for="ch" forName="LeftText" refType="w" fact="0"/>
          <dgm:constr type="t" for="ch" forName="LeftText" refType="h" fact="0.25"/>
          <dgm:constr type="w" for="ch" forName="LeftText" refType="w" fact="0.5"/>
          <dgm:constr type="h" for="ch" forName="LeftText" refType="h"/>
        </dgm:constrLst>
      </dgm:if>
      <dgm:else name="Name6">
        <dgm:constrLst>
          <dgm:constr type="primFontSz" for="des" ptType="node" op="equ" val="65"/>
          <dgm:constr type="l" for="ch" forName="LeftNode" refType="w" fact="0"/>
          <dgm:constr type="t" for="ch" forName="LeftNode" refType="h" fact="0.1786"/>
          <dgm:constr type="w" for="ch" forName="LeftNode" refType="w" fact="0.4889"/>
          <dgm:constr type="h" for="ch" forName="LeftNode" refType="h" fact="0.6429"/>
          <dgm:constr type="l" for="ch" forName="LeftText" refType="w" fact="0"/>
          <dgm:constr type="t" for="ch" forName="LeftText" refType="h" fact="0.1786"/>
          <dgm:constr type="w" for="ch" forName="LeftText" refType="w" fact="0.4889"/>
          <dgm:constr type="h" for="ch" forName="LeftText" refType="h" fact="0.6429"/>
          <dgm:constr type="l" for="ch" forName="RightNode" refType="w" fact="0.5111"/>
          <dgm:constr type="t" for="ch" forName="RightNode" refType="h" fact="0.1786"/>
          <dgm:constr type="w" for="ch" forName="RightNode" refType="w" fact="0.4889"/>
          <dgm:constr type="h" for="ch" forName="RightNode" refType="h" fact="0.6429"/>
          <dgm:constr type="l" for="ch" forName="RightText" refType="w" fact="0.5111"/>
          <dgm:constr type="t" for="ch" forName="RightText" refType="h" fact="0.1786"/>
          <dgm:constr type="w" for="ch" forName="RightText" refType="w" fact="0.4889"/>
          <dgm:constr type="h" for="ch" forName="RightText" refType="h" fact="0.6429"/>
          <dgm:constr type="l" for="ch" forName="TopArrow" refType="w" fact="0.2444"/>
          <dgm:constr type="t" for="ch" forName="TopArrow" refType="h" fact="0"/>
          <dgm:constr type="w" for="ch" forName="TopArrow" refType="w" fact="0.5111"/>
          <dgm:constr type="h" for="ch" forName="TopArrow" refType="h" fact="0.4107"/>
          <dgm:constr type="l" for="ch" forName="BottomArrow" refType="w" fact="0.2444"/>
          <dgm:constr type="t" for="ch" forName="BottomArrow" refType="h" fact="0.5893"/>
          <dgm:constr type="w" for="ch" forName="BottomArrow" refType="w" fact="0.5111"/>
          <dgm:constr type="h" for="ch" forName="BottomArrow" refType="h" fact="0.4107"/>
        </dgm:constrLst>
      </dgm:else>
    </dgm:choose>
    <dgm:choose name="Name7">
      <dgm:if name="Name8" axis="ch" ptType="node" func="cnt" op="gte" val="1">
        <dgm:layoutNode name="LeftText" styleLbl="revTx" moveWith="LeftNode">
          <dgm:varLst>
            <dgm:bulletEnabled val="1"/>
          </dgm:varLst>
          <dgm:alg type="tx">
            <dgm:param type="txAnchorVert" val="t"/>
            <dgm:param type="parTxLTRAlign" val="l"/>
          </dgm:alg>
          <dgm:choose name="Name9">
            <dgm:if name="Name10" axis="ch" ptType="node" func="cnt" op="lte" val="1">
              <dgm:shape xmlns:r="http://schemas.openxmlformats.org/officeDocument/2006/relationships" type="roundRect" r:blip="" hideGeom="1">
                <dgm:adjLst>
                  <dgm:adj idx="1" val="0.1667"/>
                  <dgm:adj idx="2" val="0"/>
                </dgm:adjLst>
              </dgm:shape>
              <dgm:presOf axis="ch desOrSelf" ptType="node node" st="1 1" cnt="1 0"/>
              <dgm:constrLst>
                <dgm:constr type="lMarg" refType="primFontSz" fact="0.3"/>
                <dgm:constr type="rMarg" refType="primFontSz" fact="0.3"/>
                <dgm:constr type="tMarg" refType="primFontSz" fact="0.5"/>
                <dgm:constr type="bMarg" refType="primFontSz" fact="0.5"/>
              </dgm:constrLst>
            </dgm:if>
            <dgm:else name="Name11">
              <dgm:shape xmlns:r="http://schemas.openxmlformats.org/officeDocument/2006/relationships" rot="270" type="round2SameRect" r:blip="" hideGeom="1">
                <dgm:adjLst>
                  <dgm:adj idx="1" val="0.1667"/>
                  <dgm:adj idx="2" val="0"/>
                </dgm:adjLst>
              </dgm:shape>
              <dgm:presOf axis="ch desOrSelf" ptType="node node" st="1 1" cnt="1 0"/>
              <dgm:constrLst>
                <dgm:constr type="lMarg" refType="primFontSz" fact="0.3"/>
                <dgm:constr type="rMarg" refType="primFontSz" fact="0.45"/>
                <dgm:constr type="tMarg" refType="primFontSz" fact="0.5"/>
                <dgm:constr type="bMarg" refType="primFontSz" fact="0.5"/>
              </dgm:constrLst>
            </dgm:else>
          </dgm:choose>
          <dgm:ruleLst>
            <dgm:rule type="primFontSz" val="5" fact="NaN" max="NaN"/>
          </dgm:ruleLst>
        </dgm:layoutNode>
        <dgm:layoutNode name="LeftNode" styleLbl="bgImgPlace1">
          <dgm:varLst>
            <dgm:chMax val="2"/>
            <dgm:chPref val="2"/>
          </dgm:varLst>
          <dgm:alg type="sp"/>
          <dgm:choose name="Name12">
            <dgm:if name="Name13" axis="ch" ptType="node" func="cnt" op="lte" val="1">
              <dgm:shape xmlns:r="http://schemas.openxmlformats.org/officeDocument/2006/relationships" type="roundRect" r:blip="">
                <dgm:adjLst>
                  <dgm:adj idx="1" val="0.1667"/>
                  <dgm:adj idx="2" val="0"/>
                </dgm:adjLst>
              </dgm:shape>
            </dgm:if>
            <dgm:else name="Name14">
              <dgm:shape xmlns:r="http://schemas.openxmlformats.org/officeDocument/2006/relationships" rot="270" type="round2SameRect" r:blip="">
                <dgm:adjLst>
                  <dgm:adj idx="1" val="0.1667"/>
                  <dgm:adj idx="2" val="0"/>
                </dgm:adjLst>
              </dgm:shape>
            </dgm:else>
          </dgm:choose>
          <dgm:presOf axis="ch desOrSelf" ptType="node node" st="1 1" cnt="1 0"/>
        </dgm:layoutNode>
        <dgm:choose name="Name15">
          <dgm:if name="Name16" axis="ch" ptType="node" func="cnt" op="gte" val="2">
            <dgm:layoutNode name="RightText" styleLbl="revTx" moveWith="RightNode">
              <dgm:varLst>
                <dgm:bulletEnabled val="1"/>
              </dgm:varLst>
              <dgm:alg type="tx">
                <dgm:param type="txAnchorVert" val="t"/>
                <dgm:param type="parTxLTRAlign" val="l"/>
              </dgm:alg>
              <dgm:shape xmlns:r="http://schemas.openxmlformats.org/officeDocument/2006/relationships" rot="90" type="round2SameRect" r:blip="" hideGeom="1">
                <dgm:adjLst>
                  <dgm:adj idx="1" val="0.1667"/>
                  <dgm:adj idx="2" val="0"/>
                </dgm:adjLst>
              </dgm:shape>
              <dgm:presOf axis="ch desOrSelf" ptType="node node" st="2 1" cnt="1 0"/>
              <dgm:constrLst>
                <dgm:constr type="lMarg" refType="primFontSz" fact="0.45"/>
                <dgm:constr type="rMarg" refType="primFontSz" fact="0.3"/>
                <dgm:constr type="tMarg" refType="primFontSz" fact="0.5"/>
                <dgm:constr type="bMarg" refType="primFontSz" fact="0.5"/>
              </dgm:constrLst>
              <dgm:ruleLst>
                <dgm:rule type="primFontSz" val="5" fact="NaN" max="NaN"/>
              </dgm:ruleLst>
            </dgm:layoutNode>
            <dgm:layoutNode name="RightNode" styleLbl="bgImgPlace1">
              <dgm:varLst>
                <dgm:chMax val="0"/>
                <dgm:chPref val="0"/>
              </dgm:varLst>
              <dgm:alg type="sp"/>
              <dgm:shape xmlns:r="http://schemas.openxmlformats.org/officeDocument/2006/relationships" rot="90" type="round2SameRect" r:blip="">
                <dgm:adjLst>
                  <dgm:adj idx="1" val="0.1667"/>
                  <dgm:adj idx="2" val="0"/>
                </dgm:adjLst>
              </dgm:shape>
              <dgm:presOf axis="ch desOrSelf" ptType="node node" st="2 1" cnt="1 0"/>
            </dgm:layoutNode>
            <dgm:layoutNode name="TopArrow">
              <dgm:alg type="sp"/>
              <dgm:shape xmlns:r="http://schemas.openxmlformats.org/officeDocument/2006/relationships" type="circularArrow" r:blip="">
                <dgm:adjLst>
                  <dgm:adj idx="1" val="0.125"/>
                  <dgm:adj idx="2" val="19.0387"/>
                  <dgm:adj idx="3" val="-19.0387"/>
                  <dgm:adj idx="4" val="180"/>
                  <dgm:adj idx="5" val="0.125"/>
                </dgm:adjLst>
              </dgm:shape>
              <dgm:presOf/>
            </dgm:layoutNode>
            <dgm:layoutNode name="BottomArrow">
              <dgm:alg type="sp"/>
              <dgm:shape xmlns:r="http://schemas.openxmlformats.org/officeDocument/2006/relationships" rot="180" type="circularArrow" r:blip="">
                <dgm:adjLst>
                  <dgm:adj idx="1" val="0.125"/>
                  <dgm:adj idx="2" val="19.0387"/>
                  <dgm:adj idx="3" val="-19.0387"/>
                  <dgm:adj idx="4" val="180"/>
                  <dgm:adj idx="5" val="0.125"/>
                </dgm:adjLst>
              </dgm:shape>
              <dgm:presOf/>
            </dgm:layoutNode>
          </dgm:if>
          <dgm:else name="Name17"/>
        </dgm:choose>
      </dgm:if>
      <dgm:else name="Name18"/>
    </dgm:choose>
  </dgm:layoutNode>
</dgm:layoutDef>
</file>

<file path=ppt/diagrams/layout8.xml><?xml version="1.0" encoding="utf-8"?>
<dgm:layoutDef xmlns:dgm="http://schemas.openxmlformats.org/drawingml/2006/diagram" xmlns:a="http://schemas.openxmlformats.org/drawingml/2006/main" uniqueId="urn:microsoft.com/office/officeart/2009/layout/ReverseList">
  <dgm:title val=""/>
  <dgm:desc val=""/>
  <dgm:catLst>
    <dgm:cat type="relationship" pri="3800"/>
  </dgm:catLst>
  <dgm:samp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clrData>
  <dgm:layoutNode name="Name0">
    <dgm:varLst>
      <dgm:chMax val="2"/>
      <dgm:chPref val="2"/>
      <dgm:animLvl val="lvl"/>
    </dgm:varLst>
    <dgm:choose name="Name1">
      <dgm:if name="Name2" axis="ch" ptType="node" func="cnt" op="lte" val="1">
        <dgm:alg type="composite">
          <dgm:param type="ar" val="0.9993"/>
        </dgm:alg>
      </dgm:if>
      <dgm:else name="Name3">
        <dgm:alg type="composite">
          <dgm:param type="ar" val="0.8036"/>
        </dgm:alg>
      </dgm:else>
    </dgm:choose>
    <dgm:shape xmlns:r="http://schemas.openxmlformats.org/officeDocument/2006/relationships" r:blip="">
      <dgm:adjLst/>
    </dgm:shape>
    <dgm:choose name="Name4">
      <dgm:if name="Name5" axis="ch" ptType="node" func="cnt" op="lte" val="1">
        <dgm:constrLst>
          <dgm:constr type="primFontSz" for="des" ptType="node" op="equ" val="65"/>
          <dgm:constr type="l" for="ch" forName="LeftNode" refType="w" fact="0"/>
          <dgm:constr type="t" for="ch" forName="LeftNode" refType="h" fact="0.25"/>
          <dgm:constr type="w" for="ch" forName="LeftNode" refType="w" fact="0.5"/>
          <dgm:constr type="h" for="ch" forName="LeftNode" refType="h"/>
          <dgm:constr type="l" for="ch" forName="LeftText" refType="w" fact="0"/>
          <dgm:constr type="t" for="ch" forName="LeftText" refType="h" fact="0.25"/>
          <dgm:constr type="w" for="ch" forName="LeftText" refType="w" fact="0.5"/>
          <dgm:constr type="h" for="ch" forName="LeftText" refType="h"/>
        </dgm:constrLst>
      </dgm:if>
      <dgm:else name="Name6">
        <dgm:constrLst>
          <dgm:constr type="primFontSz" for="des" ptType="node" op="equ" val="65"/>
          <dgm:constr type="l" for="ch" forName="LeftNode" refType="w" fact="0"/>
          <dgm:constr type="t" for="ch" forName="LeftNode" refType="h" fact="0.1786"/>
          <dgm:constr type="w" for="ch" forName="LeftNode" refType="w" fact="0.4889"/>
          <dgm:constr type="h" for="ch" forName="LeftNode" refType="h" fact="0.6429"/>
          <dgm:constr type="l" for="ch" forName="LeftText" refType="w" fact="0"/>
          <dgm:constr type="t" for="ch" forName="LeftText" refType="h" fact="0.1786"/>
          <dgm:constr type="w" for="ch" forName="LeftText" refType="w" fact="0.4889"/>
          <dgm:constr type="h" for="ch" forName="LeftText" refType="h" fact="0.6429"/>
          <dgm:constr type="l" for="ch" forName="RightNode" refType="w" fact="0.5111"/>
          <dgm:constr type="t" for="ch" forName="RightNode" refType="h" fact="0.1786"/>
          <dgm:constr type="w" for="ch" forName="RightNode" refType="w" fact="0.4889"/>
          <dgm:constr type="h" for="ch" forName="RightNode" refType="h" fact="0.6429"/>
          <dgm:constr type="l" for="ch" forName="RightText" refType="w" fact="0.5111"/>
          <dgm:constr type="t" for="ch" forName="RightText" refType="h" fact="0.1786"/>
          <dgm:constr type="w" for="ch" forName="RightText" refType="w" fact="0.4889"/>
          <dgm:constr type="h" for="ch" forName="RightText" refType="h" fact="0.6429"/>
          <dgm:constr type="l" for="ch" forName="TopArrow" refType="w" fact="0.2444"/>
          <dgm:constr type="t" for="ch" forName="TopArrow" refType="h" fact="0"/>
          <dgm:constr type="w" for="ch" forName="TopArrow" refType="w" fact="0.5111"/>
          <dgm:constr type="h" for="ch" forName="TopArrow" refType="h" fact="0.4107"/>
          <dgm:constr type="l" for="ch" forName="BottomArrow" refType="w" fact="0.2444"/>
          <dgm:constr type="t" for="ch" forName="BottomArrow" refType="h" fact="0.5893"/>
          <dgm:constr type="w" for="ch" forName="BottomArrow" refType="w" fact="0.5111"/>
          <dgm:constr type="h" for="ch" forName="BottomArrow" refType="h" fact="0.4107"/>
        </dgm:constrLst>
      </dgm:else>
    </dgm:choose>
    <dgm:choose name="Name7">
      <dgm:if name="Name8" axis="ch" ptType="node" func="cnt" op="gte" val="1">
        <dgm:layoutNode name="LeftText" styleLbl="revTx" moveWith="LeftNode">
          <dgm:varLst>
            <dgm:bulletEnabled val="1"/>
          </dgm:varLst>
          <dgm:alg type="tx">
            <dgm:param type="txAnchorVert" val="t"/>
            <dgm:param type="parTxLTRAlign" val="l"/>
          </dgm:alg>
          <dgm:choose name="Name9">
            <dgm:if name="Name10" axis="ch" ptType="node" func="cnt" op="lte" val="1">
              <dgm:shape xmlns:r="http://schemas.openxmlformats.org/officeDocument/2006/relationships" type="roundRect" r:blip="" hideGeom="1">
                <dgm:adjLst>
                  <dgm:adj idx="1" val="0.1667"/>
                  <dgm:adj idx="2" val="0"/>
                </dgm:adjLst>
              </dgm:shape>
              <dgm:presOf axis="ch desOrSelf" ptType="node node" st="1 1" cnt="1 0"/>
              <dgm:constrLst>
                <dgm:constr type="lMarg" refType="primFontSz" fact="0.3"/>
                <dgm:constr type="rMarg" refType="primFontSz" fact="0.3"/>
                <dgm:constr type="tMarg" refType="primFontSz" fact="0.5"/>
                <dgm:constr type="bMarg" refType="primFontSz" fact="0.5"/>
              </dgm:constrLst>
            </dgm:if>
            <dgm:else name="Name11">
              <dgm:shape xmlns:r="http://schemas.openxmlformats.org/officeDocument/2006/relationships" rot="270" type="round2SameRect" r:blip="" hideGeom="1">
                <dgm:adjLst>
                  <dgm:adj idx="1" val="0.1667"/>
                  <dgm:adj idx="2" val="0"/>
                </dgm:adjLst>
              </dgm:shape>
              <dgm:presOf axis="ch desOrSelf" ptType="node node" st="1 1" cnt="1 0"/>
              <dgm:constrLst>
                <dgm:constr type="lMarg" refType="primFontSz" fact="0.3"/>
                <dgm:constr type="rMarg" refType="primFontSz" fact="0.45"/>
                <dgm:constr type="tMarg" refType="primFontSz" fact="0.5"/>
                <dgm:constr type="bMarg" refType="primFontSz" fact="0.5"/>
              </dgm:constrLst>
            </dgm:else>
          </dgm:choose>
          <dgm:ruleLst>
            <dgm:rule type="primFontSz" val="5" fact="NaN" max="NaN"/>
          </dgm:ruleLst>
        </dgm:layoutNode>
        <dgm:layoutNode name="LeftNode" styleLbl="bgImgPlace1">
          <dgm:varLst>
            <dgm:chMax val="2"/>
            <dgm:chPref val="2"/>
          </dgm:varLst>
          <dgm:alg type="sp"/>
          <dgm:choose name="Name12">
            <dgm:if name="Name13" axis="ch" ptType="node" func="cnt" op="lte" val="1">
              <dgm:shape xmlns:r="http://schemas.openxmlformats.org/officeDocument/2006/relationships" type="roundRect" r:blip="">
                <dgm:adjLst>
                  <dgm:adj idx="1" val="0.1667"/>
                  <dgm:adj idx="2" val="0"/>
                </dgm:adjLst>
              </dgm:shape>
            </dgm:if>
            <dgm:else name="Name14">
              <dgm:shape xmlns:r="http://schemas.openxmlformats.org/officeDocument/2006/relationships" rot="270" type="round2SameRect" r:blip="">
                <dgm:adjLst>
                  <dgm:adj idx="1" val="0.1667"/>
                  <dgm:adj idx="2" val="0"/>
                </dgm:adjLst>
              </dgm:shape>
            </dgm:else>
          </dgm:choose>
          <dgm:presOf axis="ch desOrSelf" ptType="node node" st="1 1" cnt="1 0"/>
        </dgm:layoutNode>
        <dgm:choose name="Name15">
          <dgm:if name="Name16" axis="ch" ptType="node" func="cnt" op="gte" val="2">
            <dgm:layoutNode name="RightText" styleLbl="revTx" moveWith="RightNode">
              <dgm:varLst>
                <dgm:bulletEnabled val="1"/>
              </dgm:varLst>
              <dgm:alg type="tx">
                <dgm:param type="txAnchorVert" val="t"/>
                <dgm:param type="parTxLTRAlign" val="l"/>
              </dgm:alg>
              <dgm:shape xmlns:r="http://schemas.openxmlformats.org/officeDocument/2006/relationships" rot="90" type="round2SameRect" r:blip="" hideGeom="1">
                <dgm:adjLst>
                  <dgm:adj idx="1" val="0.1667"/>
                  <dgm:adj idx="2" val="0"/>
                </dgm:adjLst>
              </dgm:shape>
              <dgm:presOf axis="ch desOrSelf" ptType="node node" st="2 1" cnt="1 0"/>
              <dgm:constrLst>
                <dgm:constr type="lMarg" refType="primFontSz" fact="0.45"/>
                <dgm:constr type="rMarg" refType="primFontSz" fact="0.3"/>
                <dgm:constr type="tMarg" refType="primFontSz" fact="0.5"/>
                <dgm:constr type="bMarg" refType="primFontSz" fact="0.5"/>
              </dgm:constrLst>
              <dgm:ruleLst>
                <dgm:rule type="primFontSz" val="5" fact="NaN" max="NaN"/>
              </dgm:ruleLst>
            </dgm:layoutNode>
            <dgm:layoutNode name="RightNode" styleLbl="bgImgPlace1">
              <dgm:varLst>
                <dgm:chMax val="0"/>
                <dgm:chPref val="0"/>
              </dgm:varLst>
              <dgm:alg type="sp"/>
              <dgm:shape xmlns:r="http://schemas.openxmlformats.org/officeDocument/2006/relationships" rot="90" type="round2SameRect" r:blip="">
                <dgm:adjLst>
                  <dgm:adj idx="1" val="0.1667"/>
                  <dgm:adj idx="2" val="0"/>
                </dgm:adjLst>
              </dgm:shape>
              <dgm:presOf axis="ch desOrSelf" ptType="node node" st="2 1" cnt="1 0"/>
            </dgm:layoutNode>
            <dgm:layoutNode name="TopArrow">
              <dgm:alg type="sp"/>
              <dgm:shape xmlns:r="http://schemas.openxmlformats.org/officeDocument/2006/relationships" type="circularArrow" r:blip="">
                <dgm:adjLst>
                  <dgm:adj idx="1" val="0.125"/>
                  <dgm:adj idx="2" val="19.0387"/>
                  <dgm:adj idx="3" val="-19.0387"/>
                  <dgm:adj idx="4" val="180"/>
                  <dgm:adj idx="5" val="0.125"/>
                </dgm:adjLst>
              </dgm:shape>
              <dgm:presOf/>
            </dgm:layoutNode>
            <dgm:layoutNode name="BottomArrow">
              <dgm:alg type="sp"/>
              <dgm:shape xmlns:r="http://schemas.openxmlformats.org/officeDocument/2006/relationships" rot="180" type="circularArrow" r:blip="">
                <dgm:adjLst>
                  <dgm:adj idx="1" val="0.125"/>
                  <dgm:adj idx="2" val="19.0387"/>
                  <dgm:adj idx="3" val="-19.0387"/>
                  <dgm:adj idx="4" val="180"/>
                  <dgm:adj idx="5" val="0.125"/>
                </dgm:adjLst>
              </dgm:shape>
              <dgm:presOf/>
            </dgm:layoutNode>
          </dgm:if>
          <dgm:else name="Name17"/>
        </dgm:choose>
      </dgm:if>
      <dgm:else name="Name18"/>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CAD3E67-1E4E-5F43-85D4-E456F6D6099E}" type="datetimeFigureOut">
              <a:rPr lang="en-US" smtClean="0"/>
              <a:t>1/23/18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3B05A7B-0B3D-5342-87EA-AE22C601F6D1}" type="slidenum">
              <a:rPr lang="en-US" smtClean="0"/>
              <a:t>‹#›</a:t>
            </a:fld>
            <a:endParaRPr lang="en-US"/>
          </a:p>
        </p:txBody>
      </p:sp>
    </p:spTree>
    <p:extLst>
      <p:ext uri="{BB962C8B-B14F-4D97-AF65-F5344CB8AC3E}">
        <p14:creationId xmlns:p14="http://schemas.microsoft.com/office/powerpoint/2010/main" val="2479639368"/>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Work</a:t>
            </a:r>
            <a:r>
              <a:rPr lang="en-US" baseline="0" dirty="0" smtClean="0"/>
              <a:t> with data</a:t>
            </a:r>
          </a:p>
          <a:p>
            <a:r>
              <a:rPr lang="en-US" baseline="0" dirty="0" smtClean="0"/>
              <a:t>Also implications</a:t>
            </a:r>
            <a:endParaRPr lang="en-US" dirty="0" smtClean="0"/>
          </a:p>
          <a:p>
            <a:r>
              <a:rPr lang="en-US" dirty="0" smtClean="0"/>
              <a:t>Mention NGSS</a:t>
            </a:r>
          </a:p>
          <a:p>
            <a:r>
              <a:rPr lang="en-US" dirty="0" smtClean="0"/>
              <a:t>Make</a:t>
            </a:r>
            <a:r>
              <a:rPr lang="en-US" baseline="0" dirty="0" smtClean="0"/>
              <a:t> a slide</a:t>
            </a:r>
            <a:endParaRPr lang="en-US" dirty="0" smtClean="0"/>
          </a:p>
          <a:p>
            <a:endParaRPr lang="en-US" dirty="0" smtClean="0"/>
          </a:p>
          <a:p>
            <a:r>
              <a:rPr lang="en-US" dirty="0" smtClean="0"/>
              <a:t>Thank</a:t>
            </a:r>
            <a:r>
              <a:rPr lang="en-US" baseline="0" dirty="0" smtClean="0"/>
              <a:t> you to the Mehmet </a:t>
            </a:r>
            <a:r>
              <a:rPr lang="en-US" baseline="0" dirty="0" err="1" smtClean="0"/>
              <a:t>Aydeniz</a:t>
            </a:r>
            <a:r>
              <a:rPr lang="en-US" baseline="0" smtClean="0"/>
              <a:t> and the search committee and the faculty and students in the TPTE department as well as Ms. Gina Guinn for making this trip possible.</a:t>
            </a:r>
            <a:endParaRPr lang="en-US" smtClean="0"/>
          </a:p>
          <a:p>
            <a:endParaRPr lang="en-US" smtClean="0"/>
          </a:p>
          <a:p>
            <a:r>
              <a:rPr lang="en-US" smtClean="0"/>
              <a:t>This</a:t>
            </a:r>
            <a:r>
              <a:rPr lang="en-US" baseline="0" smtClean="0"/>
              <a:t> talk is on thinking of and with data in STEM.</a:t>
            </a:r>
          </a:p>
          <a:p>
            <a:endParaRPr lang="en-US" baseline="0" smtClean="0"/>
          </a:p>
          <a:p>
            <a:r>
              <a:rPr lang="en-US" baseline="0" smtClean="0"/>
              <a:t>In particular, this talk is focused on the affordances of new sources of data for teachers and students.</a:t>
            </a:r>
          </a:p>
          <a:p>
            <a:endParaRPr lang="en-US" baseline="0" smtClean="0"/>
          </a:p>
          <a:p>
            <a:r>
              <a:rPr lang="en-US" baseline="0" smtClean="0"/>
              <a:t>And, is on how new sources of data can help us understand teaching and learning in STEM.</a:t>
            </a:r>
          </a:p>
          <a:p>
            <a:endParaRPr lang="en-US" baseline="0" smtClean="0"/>
          </a:p>
          <a:p>
            <a:r>
              <a:rPr lang="en-US" sz="1200" b="0" i="0" u="none" strike="noStrike" kern="1200" smtClean="0">
                <a:solidFill>
                  <a:schemeClr val="tx1"/>
                </a:solidFill>
                <a:effectLst/>
                <a:latin typeface="+mn-lt"/>
                <a:ea typeface="+mn-ea"/>
                <a:cs typeface="+mn-cs"/>
              </a:rPr>
              <a:t>Work with data can help students (and teachers) across STEM classrooms to go beyond “doing school” to engage in disciplinary practices, such as analyzing and interpreting data and developing and using models. Using authentic sources of data in classroom contexts can be challenging because of the time and planning such work takes as well as how it differs from how students have traditionally worked with data at school. In this talk, I describe research on how students engage with authentic sources of data in science classrooms and summer STEM enrichment programs. Also, I show how researchers can use a variety of data sources and methods to understand student engagement with data and other science and STEM activities. I discuss implications for teachers, teacher educators and professional development providers, and for the design of educational technologies. Finally, I outline some future directions for uses of data across STEM disciplines. </a:t>
            </a:r>
            <a:endParaRPr lang="en-US"/>
          </a:p>
        </p:txBody>
      </p:sp>
      <p:sp>
        <p:nvSpPr>
          <p:cNvPr id="4" name="Slide Number Placeholder 3"/>
          <p:cNvSpPr>
            <a:spLocks noGrp="1"/>
          </p:cNvSpPr>
          <p:nvPr>
            <p:ph type="sldNum" sz="quarter" idx="10"/>
          </p:nvPr>
        </p:nvSpPr>
        <p:spPr/>
        <p:txBody>
          <a:bodyPr/>
          <a:lstStyle/>
          <a:p>
            <a:fld id="{03B05A7B-0B3D-5342-87EA-AE22C601F6D1}" type="slidenum">
              <a:rPr lang="en-US" smtClean="0"/>
              <a:t>1</a:t>
            </a:fld>
            <a:endParaRPr lang="en-US"/>
          </a:p>
        </p:txBody>
      </p:sp>
    </p:spTree>
    <p:extLst>
      <p:ext uri="{BB962C8B-B14F-4D97-AF65-F5344CB8AC3E}">
        <p14:creationId xmlns:p14="http://schemas.microsoft.com/office/powerpoint/2010/main" val="40257328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Bef>
                <a:spcPts val="1200"/>
              </a:spcBef>
              <a:spcAft>
                <a:spcPts val="1200"/>
              </a:spcAft>
              <a:buFont typeface="Wingdings" panose="05000000000000000000" pitchFamily="2" charset="2"/>
              <a:buChar char="§"/>
            </a:pPr>
            <a:r>
              <a:rPr lang="en-US" b="1" smtClean="0">
                <a:solidFill>
                  <a:srgbClr val="00B050"/>
                </a:solidFill>
              </a:rPr>
              <a:t>modeling</a:t>
            </a:r>
            <a:r>
              <a:rPr lang="en-US" smtClean="0"/>
              <a:t>: explaining phenomena by iteratively constructing, evaluating, and revising models</a:t>
            </a:r>
          </a:p>
          <a:p>
            <a:pPr>
              <a:lnSpc>
                <a:spcPct val="90000"/>
              </a:lnSpc>
              <a:spcBef>
                <a:spcPts val="1200"/>
              </a:spcBef>
              <a:spcAft>
                <a:spcPts val="600"/>
              </a:spcAft>
              <a:buFont typeface="Wingdings" panose="05000000000000000000" pitchFamily="2" charset="2"/>
              <a:buChar char="§"/>
            </a:pPr>
            <a:r>
              <a:rPr lang="en-US" b="1" smtClean="0">
                <a:solidFill>
                  <a:srgbClr val="00B050"/>
                </a:solidFill>
              </a:rPr>
              <a:t>models</a:t>
            </a:r>
            <a:r>
              <a:rPr lang="en-US" smtClean="0"/>
              <a:t>: “specialized representations that simplify systems…to illustrate, explain, and predict phenomena”</a:t>
            </a:r>
            <a:endParaRPr lang="en-US" sz="800" smtClean="0"/>
          </a:p>
          <a:p>
            <a:pPr marL="346075" indent="0">
              <a:lnSpc>
                <a:spcPct val="90000"/>
              </a:lnSpc>
              <a:spcBef>
                <a:spcPts val="0"/>
              </a:spcBef>
              <a:spcAft>
                <a:spcPts val="1200"/>
              </a:spcAft>
              <a:buNone/>
            </a:pPr>
            <a:r>
              <a:rPr lang="en-US" sz="800" smtClean="0"/>
              <a:t>(Schwarz et al., 2009, p. 634)</a:t>
            </a:r>
          </a:p>
        </p:txBody>
      </p:sp>
      <p:sp>
        <p:nvSpPr>
          <p:cNvPr id="4" name="Slide Number Placeholder 3"/>
          <p:cNvSpPr>
            <a:spLocks noGrp="1"/>
          </p:cNvSpPr>
          <p:nvPr>
            <p:ph type="sldNum" sz="quarter" idx="10"/>
          </p:nvPr>
        </p:nvSpPr>
        <p:spPr/>
        <p:txBody>
          <a:bodyPr/>
          <a:lstStyle/>
          <a:p>
            <a:fld id="{03B05A7B-0B3D-5342-87EA-AE22C601F6D1}" type="slidenum">
              <a:rPr lang="en-US" smtClean="0"/>
              <a:t>18</a:t>
            </a:fld>
            <a:endParaRPr lang="en-US"/>
          </a:p>
        </p:txBody>
      </p:sp>
    </p:spTree>
    <p:extLst>
      <p:ext uri="{BB962C8B-B14F-4D97-AF65-F5344CB8AC3E}">
        <p14:creationId xmlns:p14="http://schemas.microsoft.com/office/powerpoint/2010/main" val="16574370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As you can see, I have a lot of questions and interests about the</a:t>
            </a:r>
            <a:r>
              <a:rPr lang="en-US" baseline="0" smtClean="0"/>
              <a:t> use of data in science education research, teaching, and learning.   I obviously can’t talk about all of these questions today, but I will,</a:t>
            </a:r>
          </a:p>
          <a:p>
            <a:endParaRPr lang="en-US" baseline="0" smtClean="0"/>
          </a:p>
          <a:p>
            <a:r>
              <a:rPr lang="en-US" baseline="0" smtClean="0"/>
              <a:t>Touch on some of them briefly,</a:t>
            </a:r>
          </a:p>
          <a:p>
            <a:r>
              <a:rPr lang="en-US" baseline="0" smtClean="0"/>
              <a:t>And later, I’ll go into some considerable depth on one of them.</a:t>
            </a:r>
            <a:endParaRPr lang="en-US"/>
          </a:p>
        </p:txBody>
      </p:sp>
      <p:sp>
        <p:nvSpPr>
          <p:cNvPr id="4" name="Slide Number Placeholder 3"/>
          <p:cNvSpPr>
            <a:spLocks noGrp="1"/>
          </p:cNvSpPr>
          <p:nvPr>
            <p:ph type="sldNum" sz="quarter" idx="10"/>
          </p:nvPr>
        </p:nvSpPr>
        <p:spPr/>
        <p:txBody>
          <a:bodyPr/>
          <a:lstStyle/>
          <a:p>
            <a:fld id="{03B05A7B-0B3D-5342-87EA-AE22C601F6D1}" type="slidenum">
              <a:rPr lang="en-US" smtClean="0"/>
              <a:t>19</a:t>
            </a:fld>
            <a:endParaRPr lang="en-US"/>
          </a:p>
        </p:txBody>
      </p:sp>
    </p:spTree>
    <p:extLst>
      <p:ext uri="{BB962C8B-B14F-4D97-AF65-F5344CB8AC3E}">
        <p14:creationId xmlns:p14="http://schemas.microsoft.com/office/powerpoint/2010/main" val="18084655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Back</a:t>
            </a:r>
            <a:r>
              <a:rPr lang="en-US" baseline="0" smtClean="0"/>
              <a:t> to model </a:t>
            </a:r>
          </a:p>
          <a:p>
            <a:endParaRPr lang="en-US" baseline="0" smtClean="0"/>
          </a:p>
          <a:p>
            <a:r>
              <a:rPr lang="en-US" baseline="0" smtClean="0"/>
              <a:t>summer STEM programs</a:t>
            </a:r>
            <a:endParaRPr lang="en-US"/>
          </a:p>
        </p:txBody>
      </p:sp>
      <p:sp>
        <p:nvSpPr>
          <p:cNvPr id="4" name="Slide Number Placeholder 3"/>
          <p:cNvSpPr>
            <a:spLocks noGrp="1"/>
          </p:cNvSpPr>
          <p:nvPr>
            <p:ph type="sldNum" sz="quarter" idx="10"/>
          </p:nvPr>
        </p:nvSpPr>
        <p:spPr/>
        <p:txBody>
          <a:bodyPr/>
          <a:lstStyle/>
          <a:p>
            <a:fld id="{03B05A7B-0B3D-5342-87EA-AE22C601F6D1}" type="slidenum">
              <a:rPr lang="en-US" smtClean="0"/>
              <a:t>23</a:t>
            </a:fld>
            <a:endParaRPr lang="en-US"/>
          </a:p>
        </p:txBody>
      </p:sp>
    </p:spTree>
    <p:extLst>
      <p:ext uri="{BB962C8B-B14F-4D97-AF65-F5344CB8AC3E}">
        <p14:creationId xmlns:p14="http://schemas.microsoft.com/office/powerpoint/2010/main" val="17452560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mtClean="0"/>
              <a:t>maybe hedge</a:t>
            </a:r>
          </a:p>
        </p:txBody>
      </p:sp>
      <p:sp>
        <p:nvSpPr>
          <p:cNvPr id="4" name="Slide Number Placeholder 3"/>
          <p:cNvSpPr>
            <a:spLocks noGrp="1"/>
          </p:cNvSpPr>
          <p:nvPr>
            <p:ph type="sldNum" sz="quarter" idx="10"/>
          </p:nvPr>
        </p:nvSpPr>
        <p:spPr/>
        <p:txBody>
          <a:bodyPr/>
          <a:lstStyle/>
          <a:p>
            <a:fld id="{03B05A7B-0B3D-5342-87EA-AE22C601F6D1}" type="slidenum">
              <a:rPr lang="en-US" smtClean="0"/>
              <a:t>28</a:t>
            </a:fld>
            <a:endParaRPr lang="en-US"/>
          </a:p>
        </p:txBody>
      </p:sp>
    </p:spTree>
    <p:extLst>
      <p:ext uri="{BB962C8B-B14F-4D97-AF65-F5344CB8AC3E}">
        <p14:creationId xmlns:p14="http://schemas.microsoft.com/office/powerpoint/2010/main" val="8250475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mtClean="0"/>
              <a:t>LARGE!</a:t>
            </a:r>
            <a:endParaRPr lang="en-US"/>
          </a:p>
        </p:txBody>
      </p:sp>
      <p:sp>
        <p:nvSpPr>
          <p:cNvPr id="4" name="Slide Number Placeholder 3"/>
          <p:cNvSpPr>
            <a:spLocks noGrp="1"/>
          </p:cNvSpPr>
          <p:nvPr>
            <p:ph type="sldNum" sz="quarter" idx="10"/>
          </p:nvPr>
        </p:nvSpPr>
        <p:spPr/>
        <p:txBody>
          <a:bodyPr/>
          <a:lstStyle/>
          <a:p>
            <a:fld id="{03B05A7B-0B3D-5342-87EA-AE22C601F6D1}" type="slidenum">
              <a:rPr lang="en-US" smtClean="0"/>
              <a:t>29</a:t>
            </a:fld>
            <a:endParaRPr lang="en-US"/>
          </a:p>
        </p:txBody>
      </p:sp>
    </p:spTree>
    <p:extLst>
      <p:ext uri="{BB962C8B-B14F-4D97-AF65-F5344CB8AC3E}">
        <p14:creationId xmlns:p14="http://schemas.microsoft.com/office/powerpoint/2010/main" val="21105276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mtClean="0"/>
              <a:t>Demonstrate how data can be used to empower teachers and students.</a:t>
            </a:r>
          </a:p>
          <a:p>
            <a:pPr marL="0" marR="0" indent="0" algn="l" defTabSz="457200" rtl="0" eaLnBrk="1" fontAlgn="auto" latinLnBrk="0" hangingPunct="1">
              <a:lnSpc>
                <a:spcPct val="100000"/>
              </a:lnSpc>
              <a:spcBef>
                <a:spcPts val="0"/>
              </a:spcBef>
              <a:spcAft>
                <a:spcPts val="0"/>
              </a:spcAft>
              <a:buClrTx/>
              <a:buSzTx/>
              <a:buFontTx/>
              <a:buNone/>
              <a:tabLst/>
              <a:defRPr/>
            </a:pPr>
            <a:endParaRPr lang="en-US"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mtClean="0"/>
              <a:t>What role</a:t>
            </a:r>
            <a:r>
              <a:rPr lang="en-US" baseline="0" smtClean="0"/>
              <a:t> this play</a:t>
            </a:r>
            <a:endParaRPr lang="en-US" smtClean="0"/>
          </a:p>
        </p:txBody>
      </p:sp>
      <p:sp>
        <p:nvSpPr>
          <p:cNvPr id="4" name="Slide Number Placeholder 3"/>
          <p:cNvSpPr>
            <a:spLocks noGrp="1"/>
          </p:cNvSpPr>
          <p:nvPr>
            <p:ph type="sldNum" sz="quarter" idx="10"/>
          </p:nvPr>
        </p:nvSpPr>
        <p:spPr/>
        <p:txBody>
          <a:bodyPr/>
          <a:lstStyle/>
          <a:p>
            <a:fld id="{03B05A7B-0B3D-5342-87EA-AE22C601F6D1}" type="slidenum">
              <a:rPr lang="en-US" smtClean="0"/>
              <a:t>30</a:t>
            </a:fld>
            <a:endParaRPr lang="en-US"/>
          </a:p>
        </p:txBody>
      </p:sp>
    </p:spTree>
    <p:extLst>
      <p:ext uri="{BB962C8B-B14F-4D97-AF65-F5344CB8AC3E}">
        <p14:creationId xmlns:p14="http://schemas.microsoft.com/office/powerpoint/2010/main" val="19810672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mtClean="0"/>
              <a:t>time to </a:t>
            </a:r>
            <a:r>
              <a:rPr lang="en-US" err="1" smtClean="0"/>
              <a:t>comlete</a:t>
            </a:r>
            <a:endParaRPr lang="en-US" smtClean="0"/>
          </a:p>
        </p:txBody>
      </p:sp>
      <p:sp>
        <p:nvSpPr>
          <p:cNvPr id="4" name="Slide Number Placeholder 3"/>
          <p:cNvSpPr>
            <a:spLocks noGrp="1"/>
          </p:cNvSpPr>
          <p:nvPr>
            <p:ph type="sldNum" sz="quarter" idx="10"/>
          </p:nvPr>
        </p:nvSpPr>
        <p:spPr/>
        <p:txBody>
          <a:bodyPr/>
          <a:lstStyle/>
          <a:p>
            <a:fld id="{03B05A7B-0B3D-5342-87EA-AE22C601F6D1}" type="slidenum">
              <a:rPr lang="en-US" smtClean="0"/>
              <a:t>31</a:t>
            </a:fld>
            <a:endParaRPr lang="en-US"/>
          </a:p>
        </p:txBody>
      </p:sp>
    </p:spTree>
    <p:extLst>
      <p:ext uri="{BB962C8B-B14F-4D97-AF65-F5344CB8AC3E}">
        <p14:creationId xmlns:p14="http://schemas.microsoft.com/office/powerpoint/2010/main" val="14550527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mtClean="0"/>
              <a:t>I know this past research is a stretch </a:t>
            </a:r>
            <a:r>
              <a:rPr lang="mr-IN" smtClean="0"/>
              <a:t>–</a:t>
            </a:r>
            <a:r>
              <a:rPr lang="en-US" smtClean="0"/>
              <a:t> I would like to keep this just for the moment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mtClean="0"/>
          </a:p>
          <a:p>
            <a:r>
              <a:rPr lang="en-US" smtClean="0"/>
              <a:t>Importance (but under-emphasis on) context in research on teacher knowledge </a:t>
            </a:r>
            <a:r>
              <a:rPr lang="en-US" sz="1050" smtClean="0"/>
              <a:t>(Rosenberg &amp; Koehler, 2015)</a:t>
            </a:r>
          </a:p>
          <a:p>
            <a:r>
              <a:rPr lang="en-US" smtClean="0"/>
              <a:t>Role of context in explaining processes around teaching and learning with technology </a:t>
            </a:r>
            <a:r>
              <a:rPr lang="en-US" sz="1050" smtClean="0"/>
              <a:t>(Phillips, Koehler, &amp; Rosenberg, 2016)</a:t>
            </a:r>
          </a:p>
          <a:p>
            <a:pPr marL="0" marR="0" indent="0" algn="l" defTabSz="457200" rtl="0" eaLnBrk="1" fontAlgn="auto" latinLnBrk="0" hangingPunct="1">
              <a:lnSpc>
                <a:spcPct val="100000"/>
              </a:lnSpc>
              <a:spcBef>
                <a:spcPts val="0"/>
              </a:spcBef>
              <a:spcAft>
                <a:spcPts val="0"/>
              </a:spcAft>
              <a:buClrTx/>
              <a:buSzTx/>
              <a:buFontTx/>
              <a:buNone/>
              <a:tabLst/>
              <a:defRPr/>
            </a:pPr>
            <a:endParaRPr lang="en-US" smtClean="0"/>
          </a:p>
        </p:txBody>
      </p:sp>
      <p:sp>
        <p:nvSpPr>
          <p:cNvPr id="4" name="Slide Number Placeholder 3"/>
          <p:cNvSpPr>
            <a:spLocks noGrp="1"/>
          </p:cNvSpPr>
          <p:nvPr>
            <p:ph type="sldNum" sz="quarter" idx="10"/>
          </p:nvPr>
        </p:nvSpPr>
        <p:spPr/>
        <p:txBody>
          <a:bodyPr/>
          <a:lstStyle/>
          <a:p>
            <a:fld id="{03B05A7B-0B3D-5342-87EA-AE22C601F6D1}" type="slidenum">
              <a:rPr lang="en-US" smtClean="0"/>
              <a:t>32</a:t>
            </a:fld>
            <a:endParaRPr lang="en-US"/>
          </a:p>
        </p:txBody>
      </p:sp>
    </p:spTree>
    <p:extLst>
      <p:ext uri="{BB962C8B-B14F-4D97-AF65-F5344CB8AC3E}">
        <p14:creationId xmlns:p14="http://schemas.microsoft.com/office/powerpoint/2010/main" val="19033387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smtClean="0"/>
              <a:t>Psychological and motivational investment in learning activities</a:t>
            </a:r>
          </a:p>
        </p:txBody>
      </p:sp>
      <p:sp>
        <p:nvSpPr>
          <p:cNvPr id="4" name="Slide Number Placeholder 3"/>
          <p:cNvSpPr>
            <a:spLocks noGrp="1"/>
          </p:cNvSpPr>
          <p:nvPr>
            <p:ph type="sldNum" sz="quarter" idx="10"/>
          </p:nvPr>
        </p:nvSpPr>
        <p:spPr/>
        <p:txBody>
          <a:bodyPr/>
          <a:lstStyle/>
          <a:p>
            <a:fld id="{03B05A7B-0B3D-5342-87EA-AE22C601F6D1}" type="slidenum">
              <a:rPr lang="en-US" smtClean="0"/>
              <a:t>33</a:t>
            </a:fld>
            <a:endParaRPr lang="en-US"/>
          </a:p>
        </p:txBody>
      </p:sp>
    </p:spTree>
    <p:extLst>
      <p:ext uri="{BB962C8B-B14F-4D97-AF65-F5344CB8AC3E}">
        <p14:creationId xmlns:p14="http://schemas.microsoft.com/office/powerpoint/2010/main" val="5064890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mtClean="0"/>
              <a:t>experience</a:t>
            </a:r>
          </a:p>
          <a:p>
            <a:pPr marL="0" marR="0" indent="0" algn="l" defTabSz="457200" rtl="0" eaLnBrk="1" fontAlgn="auto" latinLnBrk="0" hangingPunct="1">
              <a:lnSpc>
                <a:spcPct val="100000"/>
              </a:lnSpc>
              <a:spcBef>
                <a:spcPts val="0"/>
              </a:spcBef>
              <a:spcAft>
                <a:spcPts val="0"/>
              </a:spcAft>
              <a:buClrTx/>
              <a:buSzTx/>
              <a:buFontTx/>
              <a:buNone/>
              <a:tabLst/>
              <a:defRPr/>
            </a:pPr>
            <a:endParaRPr lang="en-US"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mtClean="0"/>
              <a:t>solutions</a:t>
            </a:r>
          </a:p>
          <a:p>
            <a:pPr marL="0" marR="0" indent="0" algn="l" defTabSz="457200" rtl="0" eaLnBrk="1" fontAlgn="auto" latinLnBrk="0" hangingPunct="1">
              <a:lnSpc>
                <a:spcPct val="100000"/>
              </a:lnSpc>
              <a:spcBef>
                <a:spcPts val="0"/>
              </a:spcBef>
              <a:spcAft>
                <a:spcPts val="0"/>
              </a:spcAft>
              <a:buClrTx/>
              <a:buSzTx/>
              <a:buFontTx/>
              <a:buNone/>
              <a:tabLst/>
              <a:defRPr/>
            </a:pPr>
            <a:endParaRPr lang="en-US"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mtClean="0"/>
              <a:t>six</a:t>
            </a:r>
          </a:p>
        </p:txBody>
      </p:sp>
      <p:sp>
        <p:nvSpPr>
          <p:cNvPr id="4" name="Slide Number Placeholder 3"/>
          <p:cNvSpPr>
            <a:spLocks noGrp="1"/>
          </p:cNvSpPr>
          <p:nvPr>
            <p:ph type="sldNum" sz="quarter" idx="10"/>
          </p:nvPr>
        </p:nvSpPr>
        <p:spPr/>
        <p:txBody>
          <a:bodyPr/>
          <a:lstStyle/>
          <a:p>
            <a:fld id="{03B05A7B-0B3D-5342-87EA-AE22C601F6D1}" type="slidenum">
              <a:rPr lang="en-US" smtClean="0"/>
              <a:t>34</a:t>
            </a:fld>
            <a:endParaRPr lang="en-US"/>
          </a:p>
        </p:txBody>
      </p:sp>
    </p:spTree>
    <p:extLst>
      <p:ext uri="{BB962C8B-B14F-4D97-AF65-F5344CB8AC3E}">
        <p14:creationId xmlns:p14="http://schemas.microsoft.com/office/powerpoint/2010/main" val="11311909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why you went to</a:t>
            </a:r>
            <a:r>
              <a:rPr lang="en-US" baseline="0" dirty="0" smtClean="0"/>
              <a:t> grad school</a:t>
            </a:r>
          </a:p>
          <a:p>
            <a:endParaRPr lang="en-US" dirty="0"/>
          </a:p>
        </p:txBody>
      </p:sp>
      <p:sp>
        <p:nvSpPr>
          <p:cNvPr id="4" name="Slide Number Placeholder 3"/>
          <p:cNvSpPr>
            <a:spLocks noGrp="1"/>
          </p:cNvSpPr>
          <p:nvPr>
            <p:ph type="sldNum" sz="quarter" idx="10"/>
          </p:nvPr>
        </p:nvSpPr>
        <p:spPr/>
        <p:txBody>
          <a:bodyPr/>
          <a:lstStyle/>
          <a:p>
            <a:fld id="{03B05A7B-0B3D-5342-87EA-AE22C601F6D1}" type="slidenum">
              <a:rPr lang="en-US" smtClean="0"/>
              <a:t>3</a:t>
            </a:fld>
            <a:endParaRPr lang="en-US" dirty="0"/>
          </a:p>
        </p:txBody>
      </p:sp>
    </p:spTree>
    <p:extLst>
      <p:ext uri="{BB962C8B-B14F-4D97-AF65-F5344CB8AC3E}">
        <p14:creationId xmlns:p14="http://schemas.microsoft.com/office/powerpoint/2010/main" val="166236329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mtClean="0"/>
          </a:p>
        </p:txBody>
      </p:sp>
      <p:sp>
        <p:nvSpPr>
          <p:cNvPr id="4" name="Slide Number Placeholder 3"/>
          <p:cNvSpPr>
            <a:spLocks noGrp="1"/>
          </p:cNvSpPr>
          <p:nvPr>
            <p:ph type="sldNum" sz="quarter" idx="10"/>
          </p:nvPr>
        </p:nvSpPr>
        <p:spPr/>
        <p:txBody>
          <a:bodyPr/>
          <a:lstStyle/>
          <a:p>
            <a:fld id="{03B05A7B-0B3D-5342-87EA-AE22C601F6D1}" type="slidenum">
              <a:rPr lang="en-US" smtClean="0"/>
              <a:t>35</a:t>
            </a:fld>
            <a:endParaRPr lang="en-US"/>
          </a:p>
        </p:txBody>
      </p:sp>
    </p:spTree>
    <p:extLst>
      <p:ext uri="{BB962C8B-B14F-4D97-AF65-F5344CB8AC3E}">
        <p14:creationId xmlns:p14="http://schemas.microsoft.com/office/powerpoint/2010/main" val="8497673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mtClean="0"/>
          </a:p>
        </p:txBody>
      </p:sp>
      <p:sp>
        <p:nvSpPr>
          <p:cNvPr id="4" name="Slide Number Placeholder 3"/>
          <p:cNvSpPr>
            <a:spLocks noGrp="1"/>
          </p:cNvSpPr>
          <p:nvPr>
            <p:ph type="sldNum" sz="quarter" idx="10"/>
          </p:nvPr>
        </p:nvSpPr>
        <p:spPr/>
        <p:txBody>
          <a:bodyPr/>
          <a:lstStyle/>
          <a:p>
            <a:fld id="{03B05A7B-0B3D-5342-87EA-AE22C601F6D1}" type="slidenum">
              <a:rPr lang="en-US" smtClean="0"/>
              <a:t>36</a:t>
            </a:fld>
            <a:endParaRPr lang="en-US"/>
          </a:p>
        </p:txBody>
      </p:sp>
    </p:spTree>
    <p:extLst>
      <p:ext uri="{BB962C8B-B14F-4D97-AF65-F5344CB8AC3E}">
        <p14:creationId xmlns:p14="http://schemas.microsoft.com/office/powerpoint/2010/main" val="55966376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mtClean="0"/>
          </a:p>
        </p:txBody>
      </p:sp>
      <p:sp>
        <p:nvSpPr>
          <p:cNvPr id="4" name="Slide Number Placeholder 3"/>
          <p:cNvSpPr>
            <a:spLocks noGrp="1"/>
          </p:cNvSpPr>
          <p:nvPr>
            <p:ph type="sldNum" sz="quarter" idx="10"/>
          </p:nvPr>
        </p:nvSpPr>
        <p:spPr/>
        <p:txBody>
          <a:bodyPr/>
          <a:lstStyle/>
          <a:p>
            <a:fld id="{03B05A7B-0B3D-5342-87EA-AE22C601F6D1}" type="slidenum">
              <a:rPr lang="en-US" smtClean="0"/>
              <a:t>37</a:t>
            </a:fld>
            <a:endParaRPr lang="en-US"/>
          </a:p>
        </p:txBody>
      </p:sp>
    </p:spTree>
    <p:extLst>
      <p:ext uri="{BB962C8B-B14F-4D97-AF65-F5344CB8AC3E}">
        <p14:creationId xmlns:p14="http://schemas.microsoft.com/office/powerpoint/2010/main" val="78131783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mtClean="0"/>
          </a:p>
        </p:txBody>
      </p:sp>
      <p:sp>
        <p:nvSpPr>
          <p:cNvPr id="4" name="Slide Number Placeholder 3"/>
          <p:cNvSpPr>
            <a:spLocks noGrp="1"/>
          </p:cNvSpPr>
          <p:nvPr>
            <p:ph type="sldNum" sz="quarter" idx="10"/>
          </p:nvPr>
        </p:nvSpPr>
        <p:spPr/>
        <p:txBody>
          <a:bodyPr/>
          <a:lstStyle/>
          <a:p>
            <a:fld id="{03B05A7B-0B3D-5342-87EA-AE22C601F6D1}" type="slidenum">
              <a:rPr lang="en-US" smtClean="0"/>
              <a:t>38</a:t>
            </a:fld>
            <a:endParaRPr lang="en-US"/>
          </a:p>
        </p:txBody>
      </p:sp>
    </p:spTree>
    <p:extLst>
      <p:ext uri="{BB962C8B-B14F-4D97-AF65-F5344CB8AC3E}">
        <p14:creationId xmlns:p14="http://schemas.microsoft.com/office/powerpoint/2010/main" val="211498973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mtClean="0"/>
          </a:p>
        </p:txBody>
      </p:sp>
      <p:sp>
        <p:nvSpPr>
          <p:cNvPr id="4" name="Slide Number Placeholder 3"/>
          <p:cNvSpPr>
            <a:spLocks noGrp="1"/>
          </p:cNvSpPr>
          <p:nvPr>
            <p:ph type="sldNum" sz="quarter" idx="10"/>
          </p:nvPr>
        </p:nvSpPr>
        <p:spPr/>
        <p:txBody>
          <a:bodyPr/>
          <a:lstStyle/>
          <a:p>
            <a:fld id="{03B05A7B-0B3D-5342-87EA-AE22C601F6D1}" type="slidenum">
              <a:rPr lang="en-US" smtClean="0"/>
              <a:t>39</a:t>
            </a:fld>
            <a:endParaRPr lang="en-US"/>
          </a:p>
        </p:txBody>
      </p:sp>
    </p:spTree>
    <p:extLst>
      <p:ext uri="{BB962C8B-B14F-4D97-AF65-F5344CB8AC3E}">
        <p14:creationId xmlns:p14="http://schemas.microsoft.com/office/powerpoint/2010/main" val="128210434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mtClean="0"/>
          </a:p>
        </p:txBody>
      </p:sp>
      <p:sp>
        <p:nvSpPr>
          <p:cNvPr id="4" name="Slide Number Placeholder 3"/>
          <p:cNvSpPr>
            <a:spLocks noGrp="1"/>
          </p:cNvSpPr>
          <p:nvPr>
            <p:ph type="sldNum" sz="quarter" idx="10"/>
          </p:nvPr>
        </p:nvSpPr>
        <p:spPr/>
        <p:txBody>
          <a:bodyPr/>
          <a:lstStyle/>
          <a:p>
            <a:fld id="{03B05A7B-0B3D-5342-87EA-AE22C601F6D1}" type="slidenum">
              <a:rPr lang="en-US" smtClean="0"/>
              <a:t>40</a:t>
            </a:fld>
            <a:endParaRPr lang="en-US"/>
          </a:p>
        </p:txBody>
      </p:sp>
    </p:spTree>
    <p:extLst>
      <p:ext uri="{BB962C8B-B14F-4D97-AF65-F5344CB8AC3E}">
        <p14:creationId xmlns:p14="http://schemas.microsoft.com/office/powerpoint/2010/main" val="80115635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mtClean="0"/>
              <a:t>mention three points</a:t>
            </a:r>
          </a:p>
        </p:txBody>
      </p:sp>
      <p:sp>
        <p:nvSpPr>
          <p:cNvPr id="4" name="Slide Number Placeholder 3"/>
          <p:cNvSpPr>
            <a:spLocks noGrp="1"/>
          </p:cNvSpPr>
          <p:nvPr>
            <p:ph type="sldNum" sz="quarter" idx="10"/>
          </p:nvPr>
        </p:nvSpPr>
        <p:spPr/>
        <p:txBody>
          <a:bodyPr/>
          <a:lstStyle/>
          <a:p>
            <a:fld id="{03B05A7B-0B3D-5342-87EA-AE22C601F6D1}" type="slidenum">
              <a:rPr lang="en-US" smtClean="0"/>
              <a:t>41</a:t>
            </a:fld>
            <a:endParaRPr lang="en-US"/>
          </a:p>
        </p:txBody>
      </p:sp>
    </p:spTree>
    <p:extLst>
      <p:ext uri="{BB962C8B-B14F-4D97-AF65-F5344CB8AC3E}">
        <p14:creationId xmlns:p14="http://schemas.microsoft.com/office/powerpoint/2010/main" val="192439742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mtClean="0"/>
          </a:p>
        </p:txBody>
      </p:sp>
      <p:sp>
        <p:nvSpPr>
          <p:cNvPr id="4" name="Slide Number Placeholder 3"/>
          <p:cNvSpPr>
            <a:spLocks noGrp="1"/>
          </p:cNvSpPr>
          <p:nvPr>
            <p:ph type="sldNum" sz="quarter" idx="10"/>
          </p:nvPr>
        </p:nvSpPr>
        <p:spPr/>
        <p:txBody>
          <a:bodyPr/>
          <a:lstStyle/>
          <a:p>
            <a:fld id="{03B05A7B-0B3D-5342-87EA-AE22C601F6D1}" type="slidenum">
              <a:rPr lang="en-US" smtClean="0"/>
              <a:t>42</a:t>
            </a:fld>
            <a:endParaRPr lang="en-US"/>
          </a:p>
        </p:txBody>
      </p:sp>
    </p:spTree>
    <p:extLst>
      <p:ext uri="{BB962C8B-B14F-4D97-AF65-F5344CB8AC3E}">
        <p14:creationId xmlns:p14="http://schemas.microsoft.com/office/powerpoint/2010/main" val="68230984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mtClean="0"/>
          </a:p>
        </p:txBody>
      </p:sp>
      <p:sp>
        <p:nvSpPr>
          <p:cNvPr id="4" name="Slide Number Placeholder 3"/>
          <p:cNvSpPr>
            <a:spLocks noGrp="1"/>
          </p:cNvSpPr>
          <p:nvPr>
            <p:ph type="sldNum" sz="quarter" idx="10"/>
          </p:nvPr>
        </p:nvSpPr>
        <p:spPr/>
        <p:txBody>
          <a:bodyPr/>
          <a:lstStyle/>
          <a:p>
            <a:fld id="{03B05A7B-0B3D-5342-87EA-AE22C601F6D1}" type="slidenum">
              <a:rPr lang="en-US" smtClean="0"/>
              <a:t>43</a:t>
            </a:fld>
            <a:endParaRPr lang="en-US"/>
          </a:p>
        </p:txBody>
      </p:sp>
    </p:spTree>
    <p:extLst>
      <p:ext uri="{BB962C8B-B14F-4D97-AF65-F5344CB8AC3E}">
        <p14:creationId xmlns:p14="http://schemas.microsoft.com/office/powerpoint/2010/main" val="7702706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work with data - </a:t>
            </a:r>
            <a:r>
              <a:rPr lang="en-US" err="1" smtClean="0"/>
              <a:t>maye</a:t>
            </a:r>
            <a:r>
              <a:rPr lang="en-US" smtClean="0"/>
              <a:t> define as </a:t>
            </a:r>
          </a:p>
        </p:txBody>
      </p:sp>
      <p:sp>
        <p:nvSpPr>
          <p:cNvPr id="4" name="Slide Number Placeholder 3"/>
          <p:cNvSpPr>
            <a:spLocks noGrp="1"/>
          </p:cNvSpPr>
          <p:nvPr>
            <p:ph type="sldNum" sz="quarter" idx="10"/>
          </p:nvPr>
        </p:nvSpPr>
        <p:spPr/>
        <p:txBody>
          <a:bodyPr/>
          <a:lstStyle/>
          <a:p>
            <a:fld id="{03B05A7B-0B3D-5342-87EA-AE22C601F6D1}" type="slidenum">
              <a:rPr lang="en-US" smtClean="0"/>
              <a:t>44</a:t>
            </a:fld>
            <a:endParaRPr lang="en-US"/>
          </a:p>
        </p:txBody>
      </p:sp>
    </p:spTree>
    <p:extLst>
      <p:ext uri="{BB962C8B-B14F-4D97-AF65-F5344CB8AC3E}">
        <p14:creationId xmlns:p14="http://schemas.microsoft.com/office/powerpoint/2010/main" val="13126547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talking about agency</a:t>
            </a:r>
            <a:endParaRPr lang="en-US" dirty="0"/>
          </a:p>
        </p:txBody>
      </p:sp>
      <p:sp>
        <p:nvSpPr>
          <p:cNvPr id="4" name="Slide Number Placeholder 3"/>
          <p:cNvSpPr>
            <a:spLocks noGrp="1"/>
          </p:cNvSpPr>
          <p:nvPr>
            <p:ph type="sldNum" sz="quarter" idx="10"/>
          </p:nvPr>
        </p:nvSpPr>
        <p:spPr/>
        <p:txBody>
          <a:bodyPr/>
          <a:lstStyle/>
          <a:p>
            <a:fld id="{03B05A7B-0B3D-5342-87EA-AE22C601F6D1}" type="slidenum">
              <a:rPr lang="en-US" smtClean="0"/>
              <a:t>5</a:t>
            </a:fld>
            <a:endParaRPr lang="en-US" dirty="0"/>
          </a:p>
        </p:txBody>
      </p:sp>
    </p:spTree>
    <p:extLst>
      <p:ext uri="{BB962C8B-B14F-4D97-AF65-F5344CB8AC3E}">
        <p14:creationId xmlns:p14="http://schemas.microsoft.com/office/powerpoint/2010/main" val="114416827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Laboratory activities in science can be highly engaging</a:t>
            </a:r>
          </a:p>
          <a:p>
            <a:r>
              <a:rPr lang="en-US" smtClean="0"/>
              <a:t>Choice—especially related to </a:t>
            </a:r>
            <a:r>
              <a:rPr lang="en-US" i="1" smtClean="0"/>
              <a:t>how</a:t>
            </a:r>
            <a:r>
              <a:rPr lang="en-US" smtClean="0"/>
              <a:t> students do laboratory activities and who determines how the activities is </a:t>
            </a:r>
            <a:r>
              <a:rPr lang="en-US" i="1" smtClean="0"/>
              <a:t>framed </a:t>
            </a:r>
            <a:r>
              <a:rPr lang="en-US" smtClean="0"/>
              <a:t>(choosing the purpose or topic)—is a key factor affecting how engaging laboratory activities are</a:t>
            </a:r>
          </a:p>
          <a:p>
            <a:r>
              <a:rPr lang="en-US" smtClean="0"/>
              <a:t>Person-in-context approach helped us to characterize distinct profiles of engagement</a:t>
            </a:r>
          </a:p>
          <a:p>
            <a:pPr marL="0" marR="0" indent="0" algn="l" defTabSz="457200" rtl="0" eaLnBrk="1" fontAlgn="auto" latinLnBrk="0" hangingPunct="1">
              <a:lnSpc>
                <a:spcPct val="100000"/>
              </a:lnSpc>
              <a:spcBef>
                <a:spcPts val="0"/>
              </a:spcBef>
              <a:spcAft>
                <a:spcPts val="0"/>
              </a:spcAft>
              <a:buClrTx/>
              <a:buSzTx/>
              <a:buFontTx/>
              <a:buNone/>
              <a:tabLst/>
              <a:defRPr/>
            </a:pPr>
            <a:endParaRPr lang="en-US" smtClean="0"/>
          </a:p>
        </p:txBody>
      </p:sp>
      <p:sp>
        <p:nvSpPr>
          <p:cNvPr id="4" name="Slide Number Placeholder 3"/>
          <p:cNvSpPr>
            <a:spLocks noGrp="1"/>
          </p:cNvSpPr>
          <p:nvPr>
            <p:ph type="sldNum" sz="quarter" idx="10"/>
          </p:nvPr>
        </p:nvSpPr>
        <p:spPr/>
        <p:txBody>
          <a:bodyPr/>
          <a:lstStyle/>
          <a:p>
            <a:fld id="{03B05A7B-0B3D-5342-87EA-AE22C601F6D1}" type="slidenum">
              <a:rPr lang="en-US" smtClean="0"/>
              <a:t>45</a:t>
            </a:fld>
            <a:endParaRPr lang="en-US"/>
          </a:p>
        </p:txBody>
      </p:sp>
    </p:spTree>
    <p:extLst>
      <p:ext uri="{BB962C8B-B14F-4D97-AF65-F5344CB8AC3E}">
        <p14:creationId xmlns:p14="http://schemas.microsoft.com/office/powerpoint/2010/main" val="94777038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mtClean="0"/>
          </a:p>
        </p:txBody>
      </p:sp>
      <p:sp>
        <p:nvSpPr>
          <p:cNvPr id="4" name="Slide Number Placeholder 3"/>
          <p:cNvSpPr>
            <a:spLocks noGrp="1"/>
          </p:cNvSpPr>
          <p:nvPr>
            <p:ph type="sldNum" sz="quarter" idx="10"/>
          </p:nvPr>
        </p:nvSpPr>
        <p:spPr/>
        <p:txBody>
          <a:bodyPr/>
          <a:lstStyle/>
          <a:p>
            <a:fld id="{03B05A7B-0B3D-5342-87EA-AE22C601F6D1}" type="slidenum">
              <a:rPr lang="en-US" smtClean="0"/>
              <a:t>47</a:t>
            </a:fld>
            <a:endParaRPr lang="en-US"/>
          </a:p>
        </p:txBody>
      </p:sp>
    </p:spTree>
    <p:extLst>
      <p:ext uri="{BB962C8B-B14F-4D97-AF65-F5344CB8AC3E}">
        <p14:creationId xmlns:p14="http://schemas.microsoft.com/office/powerpoint/2010/main" val="34583604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2"/>
            <a:r>
              <a:rPr lang="en-US" smtClean="0"/>
              <a:t>From socioeconomically diverse groups (79% Parent Education HS level or below)</a:t>
            </a:r>
            <a:endParaRPr lang="en-US"/>
          </a:p>
        </p:txBody>
      </p:sp>
      <p:sp>
        <p:nvSpPr>
          <p:cNvPr id="4" name="Slide Number Placeholder 3"/>
          <p:cNvSpPr>
            <a:spLocks noGrp="1"/>
          </p:cNvSpPr>
          <p:nvPr>
            <p:ph type="sldNum" sz="quarter" idx="10"/>
          </p:nvPr>
        </p:nvSpPr>
        <p:spPr/>
        <p:txBody>
          <a:bodyPr/>
          <a:lstStyle/>
          <a:p>
            <a:fld id="{03B05A7B-0B3D-5342-87EA-AE22C601F6D1}" type="slidenum">
              <a:rPr lang="en-US" smtClean="0"/>
              <a:t>48</a:t>
            </a:fld>
            <a:endParaRPr lang="en-US"/>
          </a:p>
        </p:txBody>
      </p:sp>
    </p:spTree>
    <p:extLst>
      <p:ext uri="{BB962C8B-B14F-4D97-AF65-F5344CB8AC3E}">
        <p14:creationId xmlns:p14="http://schemas.microsoft.com/office/powerpoint/2010/main" val="30887504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mtClean="0"/>
              <a:t>data practice</a:t>
            </a:r>
          </a:p>
        </p:txBody>
      </p:sp>
      <p:sp>
        <p:nvSpPr>
          <p:cNvPr id="4" name="Slide Number Placeholder 3"/>
          <p:cNvSpPr>
            <a:spLocks noGrp="1"/>
          </p:cNvSpPr>
          <p:nvPr>
            <p:ph type="sldNum" sz="quarter" idx="10"/>
          </p:nvPr>
        </p:nvSpPr>
        <p:spPr/>
        <p:txBody>
          <a:bodyPr/>
          <a:lstStyle/>
          <a:p>
            <a:fld id="{03B05A7B-0B3D-5342-87EA-AE22C601F6D1}" type="slidenum">
              <a:rPr lang="en-US" smtClean="0"/>
              <a:t>49</a:t>
            </a:fld>
            <a:endParaRPr lang="en-US"/>
          </a:p>
        </p:txBody>
      </p:sp>
    </p:spTree>
    <p:extLst>
      <p:ext uri="{BB962C8B-B14F-4D97-AF65-F5344CB8AC3E}">
        <p14:creationId xmlns:p14="http://schemas.microsoft.com/office/powerpoint/2010/main" val="123315382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mtClean="0"/>
              <a:t>Like the previous study, the data we used to answer this question was ESM.</a:t>
            </a:r>
          </a:p>
        </p:txBody>
      </p:sp>
      <p:sp>
        <p:nvSpPr>
          <p:cNvPr id="4" name="Slide Number Placeholder 3"/>
          <p:cNvSpPr>
            <a:spLocks noGrp="1"/>
          </p:cNvSpPr>
          <p:nvPr>
            <p:ph type="sldNum" sz="quarter" idx="10"/>
          </p:nvPr>
        </p:nvSpPr>
        <p:spPr/>
        <p:txBody>
          <a:bodyPr/>
          <a:lstStyle/>
          <a:p>
            <a:fld id="{03B05A7B-0B3D-5342-87EA-AE22C601F6D1}" type="slidenum">
              <a:rPr lang="en-US" smtClean="0"/>
              <a:t>50</a:t>
            </a:fld>
            <a:endParaRPr lang="en-US"/>
          </a:p>
        </p:txBody>
      </p:sp>
    </p:spTree>
    <p:extLst>
      <p:ext uri="{BB962C8B-B14F-4D97-AF65-F5344CB8AC3E}">
        <p14:creationId xmlns:p14="http://schemas.microsoft.com/office/powerpoint/2010/main" val="155781169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mtClean="0"/>
              <a:t>shorten </a:t>
            </a:r>
          </a:p>
        </p:txBody>
      </p:sp>
      <p:sp>
        <p:nvSpPr>
          <p:cNvPr id="4" name="Slide Number Placeholder 3"/>
          <p:cNvSpPr>
            <a:spLocks noGrp="1"/>
          </p:cNvSpPr>
          <p:nvPr>
            <p:ph type="sldNum" sz="quarter" idx="10"/>
          </p:nvPr>
        </p:nvSpPr>
        <p:spPr/>
        <p:txBody>
          <a:bodyPr/>
          <a:lstStyle/>
          <a:p>
            <a:fld id="{03B05A7B-0B3D-5342-87EA-AE22C601F6D1}" type="slidenum">
              <a:rPr lang="en-US" smtClean="0"/>
              <a:t>51</a:t>
            </a:fld>
            <a:endParaRPr lang="en-US"/>
          </a:p>
        </p:txBody>
      </p:sp>
    </p:spTree>
    <p:extLst>
      <p:ext uri="{BB962C8B-B14F-4D97-AF65-F5344CB8AC3E}">
        <p14:creationId xmlns:p14="http://schemas.microsoft.com/office/powerpoint/2010/main" val="136988077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mtClean="0">
                <a:solidFill>
                  <a:srgbClr val="000000"/>
                </a:solidFill>
                <a:latin typeface="HelveticaNeue" charset="0"/>
              </a:rPr>
              <a:t>define</a:t>
            </a:r>
            <a:r>
              <a:rPr lang="en-US" baseline="0" smtClean="0">
                <a:solidFill>
                  <a:srgbClr val="000000"/>
                </a:solidFill>
                <a:latin typeface="HelveticaNeue" charset="0"/>
              </a:rPr>
              <a:t> this better</a:t>
            </a:r>
            <a:endParaRPr lang="en-US" smtClean="0"/>
          </a:p>
        </p:txBody>
      </p:sp>
      <p:sp>
        <p:nvSpPr>
          <p:cNvPr id="4" name="Slide Number Placeholder 3"/>
          <p:cNvSpPr>
            <a:spLocks noGrp="1"/>
          </p:cNvSpPr>
          <p:nvPr>
            <p:ph type="sldNum" sz="quarter" idx="10"/>
          </p:nvPr>
        </p:nvSpPr>
        <p:spPr/>
        <p:txBody>
          <a:bodyPr/>
          <a:lstStyle/>
          <a:p>
            <a:fld id="{03B05A7B-0B3D-5342-87EA-AE22C601F6D1}" type="slidenum">
              <a:rPr lang="en-US" smtClean="0"/>
              <a:t>52</a:t>
            </a:fld>
            <a:endParaRPr lang="en-US"/>
          </a:p>
        </p:txBody>
      </p:sp>
    </p:spTree>
    <p:extLst>
      <p:ext uri="{BB962C8B-B14F-4D97-AF65-F5344CB8AC3E}">
        <p14:creationId xmlns:p14="http://schemas.microsoft.com/office/powerpoint/2010/main" val="128293977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smtClean="0">
              <a:solidFill>
                <a:srgbClr val="000000"/>
              </a:solidFill>
              <a:latin typeface="HelveticaNeue" charset="0"/>
            </a:endParaRPr>
          </a:p>
          <a:p>
            <a:pPr marL="0" indent="0">
              <a:buNone/>
            </a:pPr>
            <a:r>
              <a:rPr lang="en-US" smtClean="0">
                <a:solidFill>
                  <a:srgbClr val="000000"/>
                </a:solidFill>
                <a:latin typeface="HelveticaNeue" charset="0"/>
              </a:rPr>
              <a:t>Measures:</a:t>
            </a:r>
          </a:p>
          <a:p>
            <a:r>
              <a:rPr lang="en-US" smtClean="0">
                <a:solidFill>
                  <a:srgbClr val="000000"/>
                </a:solidFill>
                <a:latin typeface="HelveticaNeue" charset="0"/>
              </a:rPr>
              <a:t>ESM self-reports for cognitive, behavioral, and affective and perceptions of challenge and competence</a:t>
            </a:r>
          </a:p>
          <a:p>
            <a:r>
              <a:rPr lang="en-US" smtClean="0">
                <a:solidFill>
                  <a:srgbClr val="000000"/>
                </a:solidFill>
                <a:latin typeface="HelveticaNeue" charset="0"/>
              </a:rPr>
              <a:t>Video-recordings of activities</a:t>
            </a:r>
          </a:p>
          <a:p>
            <a:r>
              <a:rPr lang="en-US" smtClean="0">
                <a:solidFill>
                  <a:srgbClr val="000000"/>
                </a:solidFill>
                <a:latin typeface="HelveticaNeue" charset="0"/>
              </a:rPr>
              <a:t>Pre-program measures of interest</a:t>
            </a:r>
            <a:endParaRPr lang="en-US"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smtClean="0"/>
          </a:p>
        </p:txBody>
      </p:sp>
      <p:sp>
        <p:nvSpPr>
          <p:cNvPr id="4" name="Slide Number Placeholder 3"/>
          <p:cNvSpPr>
            <a:spLocks noGrp="1"/>
          </p:cNvSpPr>
          <p:nvPr>
            <p:ph type="sldNum" sz="quarter" idx="10"/>
          </p:nvPr>
        </p:nvSpPr>
        <p:spPr/>
        <p:txBody>
          <a:bodyPr/>
          <a:lstStyle/>
          <a:p>
            <a:fld id="{03B05A7B-0B3D-5342-87EA-AE22C601F6D1}" type="slidenum">
              <a:rPr lang="en-US" smtClean="0"/>
              <a:t>53</a:t>
            </a:fld>
            <a:endParaRPr lang="en-US"/>
          </a:p>
        </p:txBody>
      </p:sp>
    </p:spTree>
    <p:extLst>
      <p:ext uri="{BB962C8B-B14F-4D97-AF65-F5344CB8AC3E}">
        <p14:creationId xmlns:p14="http://schemas.microsoft.com/office/powerpoint/2010/main" val="110621021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mtClean="0"/>
              <a:t>Do whatever you did in Study one to present these</a:t>
            </a:r>
            <a:r>
              <a:rPr lang="en-US" baseline="0" smtClean="0"/>
              <a:t> profiles. (Breaking into 6 slides, and 7</a:t>
            </a:r>
            <a:r>
              <a:rPr lang="en-US" baseline="30000" smtClean="0"/>
              <a:t>th</a:t>
            </a:r>
            <a:r>
              <a:rPr lang="en-US" baseline="0" smtClean="0"/>
              <a:t> that puts them back together)</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smtClean="0"/>
          </a:p>
        </p:txBody>
      </p:sp>
      <p:sp>
        <p:nvSpPr>
          <p:cNvPr id="4" name="Slide Number Placeholder 3"/>
          <p:cNvSpPr>
            <a:spLocks noGrp="1"/>
          </p:cNvSpPr>
          <p:nvPr>
            <p:ph type="sldNum" sz="quarter" idx="10"/>
          </p:nvPr>
        </p:nvSpPr>
        <p:spPr/>
        <p:txBody>
          <a:bodyPr/>
          <a:lstStyle/>
          <a:p>
            <a:fld id="{03B05A7B-0B3D-5342-87EA-AE22C601F6D1}" type="slidenum">
              <a:rPr lang="en-US" smtClean="0"/>
              <a:t>54</a:t>
            </a:fld>
            <a:endParaRPr lang="en-US"/>
          </a:p>
        </p:txBody>
      </p:sp>
    </p:spTree>
    <p:extLst>
      <p:ext uri="{BB962C8B-B14F-4D97-AF65-F5344CB8AC3E}">
        <p14:creationId xmlns:p14="http://schemas.microsoft.com/office/powerpoint/2010/main" val="58079258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mtClean="0"/>
          </a:p>
        </p:txBody>
      </p:sp>
      <p:sp>
        <p:nvSpPr>
          <p:cNvPr id="4" name="Slide Number Placeholder 3"/>
          <p:cNvSpPr>
            <a:spLocks noGrp="1"/>
          </p:cNvSpPr>
          <p:nvPr>
            <p:ph type="sldNum" sz="quarter" idx="10"/>
          </p:nvPr>
        </p:nvSpPr>
        <p:spPr/>
        <p:txBody>
          <a:bodyPr/>
          <a:lstStyle/>
          <a:p>
            <a:fld id="{03B05A7B-0B3D-5342-87EA-AE22C601F6D1}" type="slidenum">
              <a:rPr lang="en-US" smtClean="0"/>
              <a:t>55</a:t>
            </a:fld>
            <a:endParaRPr lang="en-US"/>
          </a:p>
        </p:txBody>
      </p:sp>
    </p:spTree>
    <p:extLst>
      <p:ext uri="{BB962C8B-B14F-4D97-AF65-F5344CB8AC3E}">
        <p14:creationId xmlns:p14="http://schemas.microsoft.com/office/powerpoint/2010/main" val="11932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you can see, I have a lot of questions and interests about the</a:t>
            </a:r>
            <a:r>
              <a:rPr lang="en-US" baseline="0" dirty="0" smtClean="0"/>
              <a:t> use of data in science education research, teaching, and learning.   I obviously can’t talk about all of these questions today, but I will,</a:t>
            </a:r>
          </a:p>
          <a:p>
            <a:endParaRPr lang="en-US" baseline="0" dirty="0" smtClean="0"/>
          </a:p>
          <a:p>
            <a:r>
              <a:rPr lang="en-US" baseline="0" dirty="0" smtClean="0"/>
              <a:t>Touch on some of them briefly,</a:t>
            </a:r>
          </a:p>
          <a:p>
            <a:r>
              <a:rPr lang="en-US" baseline="0" dirty="0" smtClean="0"/>
              <a:t>And later, I’ll go into some considerable depth on one of them.</a:t>
            </a:r>
            <a:endParaRPr lang="en-US" dirty="0"/>
          </a:p>
        </p:txBody>
      </p:sp>
      <p:sp>
        <p:nvSpPr>
          <p:cNvPr id="4" name="Slide Number Placeholder 3"/>
          <p:cNvSpPr>
            <a:spLocks noGrp="1"/>
          </p:cNvSpPr>
          <p:nvPr>
            <p:ph type="sldNum" sz="quarter" idx="10"/>
          </p:nvPr>
        </p:nvSpPr>
        <p:spPr/>
        <p:txBody>
          <a:bodyPr/>
          <a:lstStyle/>
          <a:p>
            <a:fld id="{03B05A7B-0B3D-5342-87EA-AE22C601F6D1}" type="slidenum">
              <a:rPr lang="en-US" smtClean="0"/>
              <a:t>6</a:t>
            </a:fld>
            <a:endParaRPr lang="en-US" dirty="0"/>
          </a:p>
        </p:txBody>
      </p:sp>
    </p:spTree>
    <p:extLst>
      <p:ext uri="{BB962C8B-B14F-4D97-AF65-F5344CB8AC3E}">
        <p14:creationId xmlns:p14="http://schemas.microsoft.com/office/powerpoint/2010/main" val="93666601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mtClean="0"/>
          </a:p>
        </p:txBody>
      </p:sp>
      <p:sp>
        <p:nvSpPr>
          <p:cNvPr id="4" name="Slide Number Placeholder 3"/>
          <p:cNvSpPr>
            <a:spLocks noGrp="1"/>
          </p:cNvSpPr>
          <p:nvPr>
            <p:ph type="sldNum" sz="quarter" idx="10"/>
          </p:nvPr>
        </p:nvSpPr>
        <p:spPr/>
        <p:txBody>
          <a:bodyPr/>
          <a:lstStyle/>
          <a:p>
            <a:fld id="{03B05A7B-0B3D-5342-87EA-AE22C601F6D1}" type="slidenum">
              <a:rPr lang="en-US" smtClean="0"/>
              <a:t>56</a:t>
            </a:fld>
            <a:endParaRPr lang="en-US"/>
          </a:p>
        </p:txBody>
      </p:sp>
    </p:spTree>
    <p:extLst>
      <p:ext uri="{BB962C8B-B14F-4D97-AF65-F5344CB8AC3E}">
        <p14:creationId xmlns:p14="http://schemas.microsoft.com/office/powerpoint/2010/main" val="19630162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mtClean="0"/>
          </a:p>
        </p:txBody>
      </p:sp>
      <p:sp>
        <p:nvSpPr>
          <p:cNvPr id="4" name="Slide Number Placeholder 3"/>
          <p:cNvSpPr>
            <a:spLocks noGrp="1"/>
          </p:cNvSpPr>
          <p:nvPr>
            <p:ph type="sldNum" sz="quarter" idx="10"/>
          </p:nvPr>
        </p:nvSpPr>
        <p:spPr/>
        <p:txBody>
          <a:bodyPr/>
          <a:lstStyle/>
          <a:p>
            <a:fld id="{03B05A7B-0B3D-5342-87EA-AE22C601F6D1}" type="slidenum">
              <a:rPr lang="en-US" smtClean="0"/>
              <a:t>57</a:t>
            </a:fld>
            <a:endParaRPr lang="en-US"/>
          </a:p>
        </p:txBody>
      </p:sp>
    </p:spTree>
    <p:extLst>
      <p:ext uri="{BB962C8B-B14F-4D97-AF65-F5344CB8AC3E}">
        <p14:creationId xmlns:p14="http://schemas.microsoft.com/office/powerpoint/2010/main" val="120561721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mtClean="0"/>
          </a:p>
        </p:txBody>
      </p:sp>
      <p:sp>
        <p:nvSpPr>
          <p:cNvPr id="4" name="Slide Number Placeholder 3"/>
          <p:cNvSpPr>
            <a:spLocks noGrp="1"/>
          </p:cNvSpPr>
          <p:nvPr>
            <p:ph type="sldNum" sz="quarter" idx="10"/>
          </p:nvPr>
        </p:nvSpPr>
        <p:spPr/>
        <p:txBody>
          <a:bodyPr/>
          <a:lstStyle/>
          <a:p>
            <a:fld id="{03B05A7B-0B3D-5342-87EA-AE22C601F6D1}" type="slidenum">
              <a:rPr lang="en-US" smtClean="0"/>
              <a:t>58</a:t>
            </a:fld>
            <a:endParaRPr lang="en-US"/>
          </a:p>
        </p:txBody>
      </p:sp>
    </p:spTree>
    <p:extLst>
      <p:ext uri="{BB962C8B-B14F-4D97-AF65-F5344CB8AC3E}">
        <p14:creationId xmlns:p14="http://schemas.microsoft.com/office/powerpoint/2010/main" val="18228253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mtClean="0"/>
              <a:t>Do whatever you did in Study one to present these</a:t>
            </a:r>
            <a:r>
              <a:rPr lang="en-US" baseline="0" smtClean="0"/>
              <a:t> profiles. (Breaking into 6 slides, and 7</a:t>
            </a:r>
            <a:r>
              <a:rPr lang="en-US" baseline="30000" smtClean="0"/>
              <a:t>th</a:t>
            </a:r>
            <a:r>
              <a:rPr lang="en-US" baseline="0" smtClean="0"/>
              <a:t> that puts them back together)</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smtClean="0"/>
          </a:p>
        </p:txBody>
      </p:sp>
      <p:sp>
        <p:nvSpPr>
          <p:cNvPr id="4" name="Slide Number Placeholder 3"/>
          <p:cNvSpPr>
            <a:spLocks noGrp="1"/>
          </p:cNvSpPr>
          <p:nvPr>
            <p:ph type="sldNum" sz="quarter" idx="10"/>
          </p:nvPr>
        </p:nvSpPr>
        <p:spPr/>
        <p:txBody>
          <a:bodyPr/>
          <a:lstStyle/>
          <a:p>
            <a:fld id="{03B05A7B-0B3D-5342-87EA-AE22C601F6D1}" type="slidenum">
              <a:rPr lang="en-US" smtClean="0"/>
              <a:t>59</a:t>
            </a:fld>
            <a:endParaRPr lang="en-US"/>
          </a:p>
        </p:txBody>
      </p:sp>
    </p:spTree>
    <p:extLst>
      <p:ext uri="{BB962C8B-B14F-4D97-AF65-F5344CB8AC3E}">
        <p14:creationId xmlns:p14="http://schemas.microsoft.com/office/powerpoint/2010/main" val="125335404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mtClean="0"/>
              <a:t>REMAKE THIS GRAPH BY DATA PRACTICE</a:t>
            </a:r>
          </a:p>
          <a:p>
            <a:pPr marL="0" marR="0" indent="0" algn="l" defTabSz="457200" rtl="0" eaLnBrk="1" fontAlgn="auto" latinLnBrk="0" hangingPunct="1">
              <a:lnSpc>
                <a:spcPct val="100000"/>
              </a:lnSpc>
              <a:spcBef>
                <a:spcPts val="0"/>
              </a:spcBef>
              <a:spcAft>
                <a:spcPts val="0"/>
              </a:spcAft>
              <a:buClrTx/>
              <a:buSzTx/>
              <a:buFontTx/>
              <a:buNone/>
              <a:tabLst/>
              <a:defRPr/>
            </a:pPr>
            <a:endParaRPr lang="en-US" smtClean="0"/>
          </a:p>
        </p:txBody>
      </p:sp>
      <p:sp>
        <p:nvSpPr>
          <p:cNvPr id="4" name="Slide Number Placeholder 3"/>
          <p:cNvSpPr>
            <a:spLocks noGrp="1"/>
          </p:cNvSpPr>
          <p:nvPr>
            <p:ph type="sldNum" sz="quarter" idx="10"/>
          </p:nvPr>
        </p:nvSpPr>
        <p:spPr/>
        <p:txBody>
          <a:bodyPr/>
          <a:lstStyle/>
          <a:p>
            <a:fld id="{03B05A7B-0B3D-5342-87EA-AE22C601F6D1}" type="slidenum">
              <a:rPr lang="en-US" smtClean="0"/>
              <a:t>60</a:t>
            </a:fld>
            <a:endParaRPr lang="en-US"/>
          </a:p>
        </p:txBody>
      </p:sp>
    </p:spTree>
    <p:extLst>
      <p:ext uri="{BB962C8B-B14F-4D97-AF65-F5344CB8AC3E}">
        <p14:creationId xmlns:p14="http://schemas.microsoft.com/office/powerpoint/2010/main" val="132424763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mtClean="0"/>
              <a:t>6</a:t>
            </a:r>
            <a:r>
              <a:rPr lang="en-US" baseline="0" smtClean="0"/>
              <a:t> profiles, model 2, estimated in </a:t>
            </a:r>
            <a:r>
              <a:rPr lang="en-US" baseline="0" err="1" smtClean="0"/>
              <a:t>Mplus</a:t>
            </a:r>
            <a:r>
              <a:rPr lang="en-US" baseline="0" smtClean="0"/>
              <a:t> via </a:t>
            </a:r>
            <a:r>
              <a:rPr lang="en-US" baseline="0" err="1" smtClean="0"/>
              <a:t>tidyLPA</a:t>
            </a:r>
            <a:endParaRPr lang="en-US"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mtClean="0"/>
              <a:t>Change</a:t>
            </a:r>
            <a:r>
              <a:rPr lang="en-US" baseline="0" smtClean="0"/>
              <a:t> the order of the clustered variables</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smtClean="0"/>
              <a:t>Need to name the profiles</a:t>
            </a:r>
            <a:endParaRPr lang="en-US" smtClean="0"/>
          </a:p>
        </p:txBody>
      </p:sp>
      <p:sp>
        <p:nvSpPr>
          <p:cNvPr id="4" name="Slide Number Placeholder 3"/>
          <p:cNvSpPr>
            <a:spLocks noGrp="1"/>
          </p:cNvSpPr>
          <p:nvPr>
            <p:ph type="sldNum" sz="quarter" idx="10"/>
          </p:nvPr>
        </p:nvSpPr>
        <p:spPr/>
        <p:txBody>
          <a:bodyPr/>
          <a:lstStyle/>
          <a:p>
            <a:fld id="{03B05A7B-0B3D-5342-87EA-AE22C601F6D1}" type="slidenum">
              <a:rPr lang="en-US" smtClean="0"/>
              <a:t>61</a:t>
            </a:fld>
            <a:endParaRPr lang="en-US"/>
          </a:p>
        </p:txBody>
      </p:sp>
    </p:spTree>
    <p:extLst>
      <p:ext uri="{BB962C8B-B14F-4D97-AF65-F5344CB8AC3E}">
        <p14:creationId xmlns:p14="http://schemas.microsoft.com/office/powerpoint/2010/main" val="165383560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mtClean="0"/>
              <a:t>Combine</a:t>
            </a:r>
            <a:r>
              <a:rPr lang="en-US" baseline="0" smtClean="0"/>
              <a:t> the three previous slides into to two.  Make clear statements that will impress the audience.  Aim to impress a 12</a:t>
            </a:r>
            <a:r>
              <a:rPr lang="en-US" baseline="30000" smtClean="0"/>
              <a:t>th</a:t>
            </a:r>
            <a:r>
              <a:rPr lang="en-US" baseline="0" smtClean="0"/>
              <a:t> grader.</a:t>
            </a:r>
          </a:p>
          <a:p>
            <a:pPr marL="0" marR="0" indent="0" algn="l" defTabSz="457200" rtl="0" eaLnBrk="1" fontAlgn="auto" latinLnBrk="0" hangingPunct="1">
              <a:lnSpc>
                <a:spcPct val="100000"/>
              </a:lnSpc>
              <a:spcBef>
                <a:spcPts val="0"/>
              </a:spcBef>
              <a:spcAft>
                <a:spcPts val="0"/>
              </a:spcAft>
              <a:buClrTx/>
              <a:buSzTx/>
              <a:buFontTx/>
              <a:buNone/>
              <a:tabLst/>
              <a:defRPr/>
            </a:pPr>
            <a:endParaRPr lang="en-US" smtClean="0"/>
          </a:p>
        </p:txBody>
      </p:sp>
      <p:sp>
        <p:nvSpPr>
          <p:cNvPr id="4" name="Slide Number Placeholder 3"/>
          <p:cNvSpPr>
            <a:spLocks noGrp="1"/>
          </p:cNvSpPr>
          <p:nvPr>
            <p:ph type="sldNum" sz="quarter" idx="10"/>
          </p:nvPr>
        </p:nvSpPr>
        <p:spPr/>
        <p:txBody>
          <a:bodyPr/>
          <a:lstStyle/>
          <a:p>
            <a:fld id="{03B05A7B-0B3D-5342-87EA-AE22C601F6D1}" type="slidenum">
              <a:rPr lang="en-US" smtClean="0"/>
              <a:t>62</a:t>
            </a:fld>
            <a:endParaRPr lang="en-US"/>
          </a:p>
        </p:txBody>
      </p:sp>
    </p:spTree>
    <p:extLst>
      <p:ext uri="{BB962C8B-B14F-4D97-AF65-F5344CB8AC3E}">
        <p14:creationId xmlns:p14="http://schemas.microsoft.com/office/powerpoint/2010/main" val="118170513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mtClean="0"/>
              <a:t>Combine</a:t>
            </a:r>
            <a:r>
              <a:rPr lang="en-US" baseline="0" smtClean="0"/>
              <a:t> the three previous slides into to two.  Make clear statements that will impress the audience.  Aim to impress a 12</a:t>
            </a:r>
            <a:r>
              <a:rPr lang="en-US" baseline="30000" smtClean="0"/>
              <a:t>th</a:t>
            </a:r>
            <a:r>
              <a:rPr lang="en-US" baseline="0" smtClean="0"/>
              <a:t> grader.</a:t>
            </a:r>
          </a:p>
          <a:p>
            <a:pPr marL="0" marR="0" indent="0" algn="l" defTabSz="457200" rtl="0" eaLnBrk="1" fontAlgn="auto" latinLnBrk="0" hangingPunct="1">
              <a:lnSpc>
                <a:spcPct val="100000"/>
              </a:lnSpc>
              <a:spcBef>
                <a:spcPts val="0"/>
              </a:spcBef>
              <a:spcAft>
                <a:spcPts val="0"/>
              </a:spcAft>
              <a:buClrTx/>
              <a:buSzTx/>
              <a:buFontTx/>
              <a:buNone/>
              <a:tabLst/>
              <a:defRPr/>
            </a:pPr>
            <a:endParaRPr lang="en-US" smtClean="0"/>
          </a:p>
        </p:txBody>
      </p:sp>
      <p:sp>
        <p:nvSpPr>
          <p:cNvPr id="4" name="Slide Number Placeholder 3"/>
          <p:cNvSpPr>
            <a:spLocks noGrp="1"/>
          </p:cNvSpPr>
          <p:nvPr>
            <p:ph type="sldNum" sz="quarter" idx="10"/>
          </p:nvPr>
        </p:nvSpPr>
        <p:spPr/>
        <p:txBody>
          <a:bodyPr/>
          <a:lstStyle/>
          <a:p>
            <a:fld id="{03B05A7B-0B3D-5342-87EA-AE22C601F6D1}" type="slidenum">
              <a:rPr lang="en-US" smtClean="0"/>
              <a:t>63</a:t>
            </a:fld>
            <a:endParaRPr lang="en-US"/>
          </a:p>
        </p:txBody>
      </p:sp>
    </p:spTree>
    <p:extLst>
      <p:ext uri="{BB962C8B-B14F-4D97-AF65-F5344CB8AC3E}">
        <p14:creationId xmlns:p14="http://schemas.microsoft.com/office/powerpoint/2010/main" val="86865634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As you can see, I have a lot of questions and interests about the</a:t>
            </a:r>
            <a:r>
              <a:rPr lang="en-US" baseline="0" smtClean="0"/>
              <a:t> use of data in science education research, teaching, and learning.   I obviously can’t talk about all of these questions today, but I will,</a:t>
            </a:r>
          </a:p>
          <a:p>
            <a:endParaRPr lang="en-US" baseline="0" smtClean="0"/>
          </a:p>
          <a:p>
            <a:r>
              <a:rPr lang="en-US" baseline="0" smtClean="0"/>
              <a:t>Touch on some of them briefly,</a:t>
            </a:r>
          </a:p>
          <a:p>
            <a:r>
              <a:rPr lang="en-US" baseline="0" smtClean="0"/>
              <a:t>And later, I’ll go into some considerable depth on one of them.</a:t>
            </a:r>
            <a:endParaRPr lang="en-US"/>
          </a:p>
        </p:txBody>
      </p:sp>
      <p:sp>
        <p:nvSpPr>
          <p:cNvPr id="4" name="Slide Number Placeholder 3"/>
          <p:cNvSpPr>
            <a:spLocks noGrp="1"/>
          </p:cNvSpPr>
          <p:nvPr>
            <p:ph type="sldNum" sz="quarter" idx="10"/>
          </p:nvPr>
        </p:nvSpPr>
        <p:spPr/>
        <p:txBody>
          <a:bodyPr/>
          <a:lstStyle/>
          <a:p>
            <a:fld id="{03B05A7B-0B3D-5342-87EA-AE22C601F6D1}" type="slidenum">
              <a:rPr lang="en-US" smtClean="0"/>
              <a:t>66</a:t>
            </a:fld>
            <a:endParaRPr lang="en-US"/>
          </a:p>
        </p:txBody>
      </p:sp>
    </p:spTree>
    <p:extLst>
      <p:ext uri="{BB962C8B-B14F-4D97-AF65-F5344CB8AC3E}">
        <p14:creationId xmlns:p14="http://schemas.microsoft.com/office/powerpoint/2010/main" val="169933461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mtClean="0"/>
          </a:p>
        </p:txBody>
      </p:sp>
      <p:sp>
        <p:nvSpPr>
          <p:cNvPr id="4" name="Slide Number Placeholder 3"/>
          <p:cNvSpPr>
            <a:spLocks noGrp="1"/>
          </p:cNvSpPr>
          <p:nvPr>
            <p:ph type="sldNum" sz="quarter" idx="10"/>
          </p:nvPr>
        </p:nvSpPr>
        <p:spPr/>
        <p:txBody>
          <a:bodyPr/>
          <a:lstStyle/>
          <a:p>
            <a:fld id="{03B05A7B-0B3D-5342-87EA-AE22C601F6D1}" type="slidenum">
              <a:rPr lang="en-US" smtClean="0"/>
              <a:t>68</a:t>
            </a:fld>
            <a:endParaRPr lang="en-US"/>
          </a:p>
        </p:txBody>
      </p:sp>
    </p:spTree>
    <p:extLst>
      <p:ext uri="{BB962C8B-B14F-4D97-AF65-F5344CB8AC3E}">
        <p14:creationId xmlns:p14="http://schemas.microsoft.com/office/powerpoint/2010/main" val="14166747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you can see, I have a lot of questions and interests about the</a:t>
            </a:r>
            <a:r>
              <a:rPr lang="en-US" baseline="0" dirty="0" smtClean="0"/>
              <a:t> use of data in science education research, teaching, and learning.   I obviously can’t talk about all of these questions today, but I will,</a:t>
            </a:r>
          </a:p>
          <a:p>
            <a:endParaRPr lang="en-US" baseline="0" dirty="0" smtClean="0"/>
          </a:p>
          <a:p>
            <a:r>
              <a:rPr lang="en-US" baseline="0" dirty="0" smtClean="0"/>
              <a:t>Touch on some of them briefly,</a:t>
            </a:r>
          </a:p>
          <a:p>
            <a:r>
              <a:rPr lang="en-US" baseline="0" dirty="0" smtClean="0"/>
              <a:t>And later, I’ll go into some considerable depth on one of them.</a:t>
            </a:r>
            <a:endParaRPr lang="en-US" dirty="0"/>
          </a:p>
        </p:txBody>
      </p:sp>
      <p:sp>
        <p:nvSpPr>
          <p:cNvPr id="4" name="Slide Number Placeholder 3"/>
          <p:cNvSpPr>
            <a:spLocks noGrp="1"/>
          </p:cNvSpPr>
          <p:nvPr>
            <p:ph type="sldNum" sz="quarter" idx="10"/>
          </p:nvPr>
        </p:nvSpPr>
        <p:spPr/>
        <p:txBody>
          <a:bodyPr/>
          <a:lstStyle/>
          <a:p>
            <a:fld id="{03B05A7B-0B3D-5342-87EA-AE22C601F6D1}" type="slidenum">
              <a:rPr lang="en-US" smtClean="0"/>
              <a:t>7</a:t>
            </a:fld>
            <a:endParaRPr lang="en-US" dirty="0"/>
          </a:p>
        </p:txBody>
      </p:sp>
    </p:spTree>
    <p:extLst>
      <p:ext uri="{BB962C8B-B14F-4D97-AF65-F5344CB8AC3E}">
        <p14:creationId xmlns:p14="http://schemas.microsoft.com/office/powerpoint/2010/main" val="105826420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mtClean="0"/>
          </a:p>
        </p:txBody>
      </p:sp>
      <p:sp>
        <p:nvSpPr>
          <p:cNvPr id="4" name="Slide Number Placeholder 3"/>
          <p:cNvSpPr>
            <a:spLocks noGrp="1"/>
          </p:cNvSpPr>
          <p:nvPr>
            <p:ph type="sldNum" sz="quarter" idx="10"/>
          </p:nvPr>
        </p:nvSpPr>
        <p:spPr/>
        <p:txBody>
          <a:bodyPr/>
          <a:lstStyle/>
          <a:p>
            <a:fld id="{03B05A7B-0B3D-5342-87EA-AE22C601F6D1}" type="slidenum">
              <a:rPr lang="en-US" smtClean="0"/>
              <a:t>69</a:t>
            </a:fld>
            <a:endParaRPr lang="en-US"/>
          </a:p>
        </p:txBody>
      </p:sp>
    </p:spTree>
    <p:extLst>
      <p:ext uri="{BB962C8B-B14F-4D97-AF65-F5344CB8AC3E}">
        <p14:creationId xmlns:p14="http://schemas.microsoft.com/office/powerpoint/2010/main" val="15247943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mtClean="0">
                <a:solidFill>
                  <a:srgbClr val="000000"/>
                </a:solidFill>
                <a:latin typeface="HelveticaNeue" charset="0"/>
              </a:rPr>
              <a:t>Explore how work with in mathematics and engineering classes allows learners to more deeply engage in science as part of a positive “feedback loop”</a:t>
            </a:r>
          </a:p>
          <a:p>
            <a:pPr marL="0" marR="0" indent="0" algn="l" defTabSz="457200" rtl="0" eaLnBrk="1" fontAlgn="auto" latinLnBrk="0" hangingPunct="1">
              <a:lnSpc>
                <a:spcPct val="100000"/>
              </a:lnSpc>
              <a:spcBef>
                <a:spcPts val="0"/>
              </a:spcBef>
              <a:spcAft>
                <a:spcPts val="0"/>
              </a:spcAft>
              <a:buClrTx/>
              <a:buSzTx/>
              <a:buFontTx/>
              <a:buNone/>
              <a:tabLst/>
              <a:defRPr/>
            </a:pPr>
            <a:endParaRPr lang="en-US" smtClean="0"/>
          </a:p>
        </p:txBody>
      </p:sp>
      <p:sp>
        <p:nvSpPr>
          <p:cNvPr id="4" name="Slide Number Placeholder 3"/>
          <p:cNvSpPr>
            <a:spLocks noGrp="1"/>
          </p:cNvSpPr>
          <p:nvPr>
            <p:ph type="sldNum" sz="quarter" idx="10"/>
          </p:nvPr>
        </p:nvSpPr>
        <p:spPr/>
        <p:txBody>
          <a:bodyPr/>
          <a:lstStyle/>
          <a:p>
            <a:fld id="{03B05A7B-0B3D-5342-87EA-AE22C601F6D1}" type="slidenum">
              <a:rPr lang="en-US" smtClean="0"/>
              <a:t>70</a:t>
            </a:fld>
            <a:endParaRPr lang="en-US"/>
          </a:p>
        </p:txBody>
      </p:sp>
    </p:spTree>
    <p:extLst>
      <p:ext uri="{BB962C8B-B14F-4D97-AF65-F5344CB8AC3E}">
        <p14:creationId xmlns:p14="http://schemas.microsoft.com/office/powerpoint/2010/main" val="130194220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solidFill>
                  <a:srgbClr val="000000"/>
                </a:solidFill>
                <a:latin typeface="HelveticaNeue" charset="0"/>
              </a:rPr>
              <a:t>Explore how work with in mathematics and engineering classes allows learners to more deeply engage in science as part of a positive “feedback loop”</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03B05A7B-0B3D-5342-87EA-AE22C601F6D1}" type="slidenum">
              <a:rPr lang="en-US" smtClean="0"/>
              <a:t>71</a:t>
            </a:fld>
            <a:endParaRPr lang="en-US" dirty="0"/>
          </a:p>
        </p:txBody>
      </p:sp>
    </p:spTree>
    <p:extLst>
      <p:ext uri="{BB962C8B-B14F-4D97-AF65-F5344CB8AC3E}">
        <p14:creationId xmlns:p14="http://schemas.microsoft.com/office/powerpoint/2010/main" val="44345085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Collaborator</a:t>
            </a:r>
            <a:r>
              <a:rPr lang="en-US" baseline="0" dirty="0" smtClean="0"/>
              <a:t> and leader in </a:t>
            </a:r>
            <a:r>
              <a:rPr lang="en-US" baseline="0" dirty="0" err="1" smtClean="0"/>
              <a:t>ed</a:t>
            </a:r>
            <a:r>
              <a:rPr lang="en-US" baseline="0" smtClean="0"/>
              <a:t> tech, science </a:t>
            </a:r>
            <a:r>
              <a:rPr lang="en-US" baseline="0" err="1" smtClean="0"/>
              <a:t>ed</a:t>
            </a:r>
            <a:r>
              <a:rPr lang="en-US" baseline="0" smtClean="0"/>
              <a:t>, and STEM </a:t>
            </a:r>
            <a:r>
              <a:rPr lang="en-US" baseline="0" err="1" smtClean="0"/>
              <a:t>ed</a:t>
            </a:r>
            <a:r>
              <a:rPr lang="en-US" baseline="0" smtClean="0"/>
              <a:t> </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smtClean="0"/>
              <a:t>Leadership </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smtClean="0"/>
              <a:t>Online </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smtClean="0"/>
              <a:t>Mention that you did teach </a:t>
            </a:r>
            <a:r>
              <a:rPr lang="mr-IN" baseline="0" smtClean="0"/>
              <a:t>–</a:t>
            </a:r>
            <a:r>
              <a:rPr lang="en-US" baseline="0" smtClean="0"/>
              <a:t> HS level </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smtClean="0"/>
              <a:t>Things </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smtClean="0"/>
              <a:t>My work with teachers will inform my methods classes</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smtClean="0"/>
          </a:p>
        </p:txBody>
      </p:sp>
      <p:sp>
        <p:nvSpPr>
          <p:cNvPr id="4" name="Slide Number Placeholder 3"/>
          <p:cNvSpPr>
            <a:spLocks noGrp="1"/>
          </p:cNvSpPr>
          <p:nvPr>
            <p:ph type="sldNum" sz="quarter" idx="10"/>
          </p:nvPr>
        </p:nvSpPr>
        <p:spPr/>
        <p:txBody>
          <a:bodyPr/>
          <a:lstStyle/>
          <a:p>
            <a:fld id="{03B05A7B-0B3D-5342-87EA-AE22C601F6D1}" type="slidenum">
              <a:rPr lang="en-US" smtClean="0"/>
              <a:t>72</a:t>
            </a:fld>
            <a:endParaRPr lang="en-US"/>
          </a:p>
        </p:txBody>
      </p:sp>
    </p:spTree>
    <p:extLst>
      <p:ext uri="{BB962C8B-B14F-4D97-AF65-F5344CB8AC3E}">
        <p14:creationId xmlns:p14="http://schemas.microsoft.com/office/powerpoint/2010/main" val="99232613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As you can see, I have a lot of questions and interests about the</a:t>
            </a:r>
            <a:r>
              <a:rPr lang="en-US" baseline="0" smtClean="0"/>
              <a:t> use of data in science education research, teaching, and learning.   I obviously can’t talk about all of these questions today, but I will,</a:t>
            </a:r>
          </a:p>
          <a:p>
            <a:endParaRPr lang="en-US" baseline="0" smtClean="0"/>
          </a:p>
          <a:p>
            <a:r>
              <a:rPr lang="en-US" baseline="0" smtClean="0"/>
              <a:t>Touch on some of them briefly,</a:t>
            </a:r>
          </a:p>
          <a:p>
            <a:r>
              <a:rPr lang="en-US" baseline="0" smtClean="0"/>
              <a:t>And later, I’ll go into some considerable depth on one of them.</a:t>
            </a:r>
            <a:endParaRPr lang="en-US"/>
          </a:p>
        </p:txBody>
      </p:sp>
      <p:sp>
        <p:nvSpPr>
          <p:cNvPr id="4" name="Slide Number Placeholder 3"/>
          <p:cNvSpPr>
            <a:spLocks noGrp="1"/>
          </p:cNvSpPr>
          <p:nvPr>
            <p:ph type="sldNum" sz="quarter" idx="10"/>
          </p:nvPr>
        </p:nvSpPr>
        <p:spPr/>
        <p:txBody>
          <a:bodyPr/>
          <a:lstStyle/>
          <a:p>
            <a:fld id="{03B05A7B-0B3D-5342-87EA-AE22C601F6D1}" type="slidenum">
              <a:rPr lang="en-US" smtClean="0"/>
              <a:t>73</a:t>
            </a:fld>
            <a:endParaRPr lang="en-US"/>
          </a:p>
        </p:txBody>
      </p:sp>
    </p:spTree>
    <p:extLst>
      <p:ext uri="{BB962C8B-B14F-4D97-AF65-F5344CB8AC3E}">
        <p14:creationId xmlns:p14="http://schemas.microsoft.com/office/powerpoint/2010/main" val="101360030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mtClean="0"/>
              <a:t>Demonstrate how data can be used to empower teachers and students.</a:t>
            </a:r>
          </a:p>
        </p:txBody>
      </p:sp>
      <p:sp>
        <p:nvSpPr>
          <p:cNvPr id="4" name="Slide Number Placeholder 3"/>
          <p:cNvSpPr>
            <a:spLocks noGrp="1"/>
          </p:cNvSpPr>
          <p:nvPr>
            <p:ph type="sldNum" sz="quarter" idx="10"/>
          </p:nvPr>
        </p:nvSpPr>
        <p:spPr/>
        <p:txBody>
          <a:bodyPr/>
          <a:lstStyle/>
          <a:p>
            <a:fld id="{03B05A7B-0B3D-5342-87EA-AE22C601F6D1}" type="slidenum">
              <a:rPr lang="en-US" smtClean="0"/>
              <a:t>74</a:t>
            </a:fld>
            <a:endParaRPr lang="en-US"/>
          </a:p>
        </p:txBody>
      </p:sp>
    </p:spTree>
    <p:extLst>
      <p:ext uri="{BB962C8B-B14F-4D97-AF65-F5344CB8AC3E}">
        <p14:creationId xmlns:p14="http://schemas.microsoft.com/office/powerpoint/2010/main" val="72181412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mtClean="0"/>
              <a:t>Demonstrate how data can be used to empower teachers and students.</a:t>
            </a:r>
          </a:p>
        </p:txBody>
      </p:sp>
      <p:sp>
        <p:nvSpPr>
          <p:cNvPr id="4" name="Slide Number Placeholder 3"/>
          <p:cNvSpPr>
            <a:spLocks noGrp="1"/>
          </p:cNvSpPr>
          <p:nvPr>
            <p:ph type="sldNum" sz="quarter" idx="10"/>
          </p:nvPr>
        </p:nvSpPr>
        <p:spPr/>
        <p:txBody>
          <a:bodyPr/>
          <a:lstStyle/>
          <a:p>
            <a:fld id="{03B05A7B-0B3D-5342-87EA-AE22C601F6D1}" type="slidenum">
              <a:rPr lang="en-US" smtClean="0"/>
              <a:t>75</a:t>
            </a:fld>
            <a:endParaRPr lang="en-US"/>
          </a:p>
        </p:txBody>
      </p:sp>
    </p:spTree>
    <p:extLst>
      <p:ext uri="{BB962C8B-B14F-4D97-AF65-F5344CB8AC3E}">
        <p14:creationId xmlns:p14="http://schemas.microsoft.com/office/powerpoint/2010/main" val="8506870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mtClean="0"/>
              <a:t>Demonstrate how data can be used to empower teachers and students.</a:t>
            </a:r>
          </a:p>
        </p:txBody>
      </p:sp>
      <p:sp>
        <p:nvSpPr>
          <p:cNvPr id="4" name="Slide Number Placeholder 3"/>
          <p:cNvSpPr>
            <a:spLocks noGrp="1"/>
          </p:cNvSpPr>
          <p:nvPr>
            <p:ph type="sldNum" sz="quarter" idx="10"/>
          </p:nvPr>
        </p:nvSpPr>
        <p:spPr/>
        <p:txBody>
          <a:bodyPr/>
          <a:lstStyle/>
          <a:p>
            <a:fld id="{03B05A7B-0B3D-5342-87EA-AE22C601F6D1}" type="slidenum">
              <a:rPr lang="en-US" smtClean="0"/>
              <a:t>76</a:t>
            </a:fld>
            <a:endParaRPr lang="en-US"/>
          </a:p>
        </p:txBody>
      </p:sp>
    </p:spTree>
    <p:extLst>
      <p:ext uri="{BB962C8B-B14F-4D97-AF65-F5344CB8AC3E}">
        <p14:creationId xmlns:p14="http://schemas.microsoft.com/office/powerpoint/2010/main" val="2695000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you can see, I have a lot of questions and interests about the</a:t>
            </a:r>
            <a:r>
              <a:rPr lang="en-US" baseline="0" dirty="0" smtClean="0"/>
              <a:t> use of data in science education research, teaching, and learning.   I obviously can’t talk about all of these questions today, but I will,</a:t>
            </a:r>
          </a:p>
          <a:p>
            <a:endParaRPr lang="en-US" baseline="0" dirty="0" smtClean="0"/>
          </a:p>
          <a:p>
            <a:r>
              <a:rPr lang="en-US" baseline="0" dirty="0" smtClean="0"/>
              <a:t>Touch on some of them briefly,</a:t>
            </a:r>
          </a:p>
          <a:p>
            <a:r>
              <a:rPr lang="en-US" baseline="0" dirty="0" smtClean="0"/>
              <a:t>And later, I’ll go into some considerable depth on one of them.</a:t>
            </a:r>
            <a:endParaRPr lang="en-US" dirty="0"/>
          </a:p>
        </p:txBody>
      </p:sp>
      <p:sp>
        <p:nvSpPr>
          <p:cNvPr id="4" name="Slide Number Placeholder 3"/>
          <p:cNvSpPr>
            <a:spLocks noGrp="1"/>
          </p:cNvSpPr>
          <p:nvPr>
            <p:ph type="sldNum" sz="quarter" idx="10"/>
          </p:nvPr>
        </p:nvSpPr>
        <p:spPr/>
        <p:txBody>
          <a:bodyPr/>
          <a:lstStyle/>
          <a:p>
            <a:fld id="{03B05A7B-0B3D-5342-87EA-AE22C601F6D1}" type="slidenum">
              <a:rPr lang="en-US" smtClean="0"/>
              <a:t>8</a:t>
            </a:fld>
            <a:endParaRPr lang="en-US" dirty="0"/>
          </a:p>
        </p:txBody>
      </p:sp>
    </p:spTree>
    <p:extLst>
      <p:ext uri="{BB962C8B-B14F-4D97-AF65-F5344CB8AC3E}">
        <p14:creationId xmlns:p14="http://schemas.microsoft.com/office/powerpoint/2010/main" val="4006282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you can see, I have a lot of questions and interests about the</a:t>
            </a:r>
            <a:r>
              <a:rPr lang="en-US" baseline="0" dirty="0" smtClean="0"/>
              <a:t> use of data in science education research, teaching, and learning.   I obviously can’t talk about all of these questions today, but I will,</a:t>
            </a:r>
          </a:p>
          <a:p>
            <a:endParaRPr lang="en-US" baseline="0" dirty="0" smtClean="0"/>
          </a:p>
          <a:p>
            <a:r>
              <a:rPr lang="en-US" baseline="0" dirty="0" smtClean="0"/>
              <a:t>Touch on some of them briefly,</a:t>
            </a:r>
          </a:p>
          <a:p>
            <a:r>
              <a:rPr lang="en-US" baseline="0" dirty="0" smtClean="0"/>
              <a:t>And later, I’ll go into some considerable depth on one of them.</a:t>
            </a:r>
            <a:endParaRPr lang="en-US" dirty="0"/>
          </a:p>
        </p:txBody>
      </p:sp>
      <p:sp>
        <p:nvSpPr>
          <p:cNvPr id="4" name="Slide Number Placeholder 3"/>
          <p:cNvSpPr>
            <a:spLocks noGrp="1"/>
          </p:cNvSpPr>
          <p:nvPr>
            <p:ph type="sldNum" sz="quarter" idx="10"/>
          </p:nvPr>
        </p:nvSpPr>
        <p:spPr/>
        <p:txBody>
          <a:bodyPr/>
          <a:lstStyle/>
          <a:p>
            <a:fld id="{03B05A7B-0B3D-5342-87EA-AE22C601F6D1}" type="slidenum">
              <a:rPr lang="en-US" smtClean="0"/>
              <a:t>11</a:t>
            </a:fld>
            <a:endParaRPr lang="en-US" dirty="0"/>
          </a:p>
        </p:txBody>
      </p:sp>
    </p:spTree>
    <p:extLst>
      <p:ext uri="{BB962C8B-B14F-4D97-AF65-F5344CB8AC3E}">
        <p14:creationId xmlns:p14="http://schemas.microsoft.com/office/powerpoint/2010/main" val="10030675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Introduction to this - engaging in scientific practices</a:t>
            </a:r>
            <a:endParaRPr lang="en-US" dirty="0"/>
          </a:p>
        </p:txBody>
      </p:sp>
      <p:sp>
        <p:nvSpPr>
          <p:cNvPr id="4" name="Slide Number Placeholder 3"/>
          <p:cNvSpPr>
            <a:spLocks noGrp="1"/>
          </p:cNvSpPr>
          <p:nvPr>
            <p:ph type="sldNum" sz="quarter" idx="10"/>
          </p:nvPr>
        </p:nvSpPr>
        <p:spPr/>
        <p:txBody>
          <a:bodyPr/>
          <a:lstStyle/>
          <a:p>
            <a:fld id="{03B05A7B-0B3D-5342-87EA-AE22C601F6D1}" type="slidenum">
              <a:rPr lang="en-US" smtClean="0"/>
              <a:t>14</a:t>
            </a:fld>
            <a:endParaRPr lang="en-US" dirty="0"/>
          </a:p>
        </p:txBody>
      </p:sp>
    </p:spTree>
    <p:extLst>
      <p:ext uri="{BB962C8B-B14F-4D97-AF65-F5344CB8AC3E}">
        <p14:creationId xmlns:p14="http://schemas.microsoft.com/office/powerpoint/2010/main" val="20050522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you can see, I have a lot of questions and interests about the</a:t>
            </a:r>
            <a:r>
              <a:rPr lang="en-US" baseline="0" dirty="0" smtClean="0"/>
              <a:t> use of data in science education research, teaching, and learning.   I obviously can’t talk about all of these questions today, but I will,</a:t>
            </a:r>
          </a:p>
          <a:p>
            <a:endParaRPr lang="en-US" baseline="0" dirty="0" smtClean="0"/>
          </a:p>
          <a:p>
            <a:r>
              <a:rPr lang="en-US" baseline="0" dirty="0" smtClean="0"/>
              <a:t>Touch on some of them briefly,</a:t>
            </a:r>
          </a:p>
          <a:p>
            <a:r>
              <a:rPr lang="en-US" baseline="0" dirty="0" smtClean="0"/>
              <a:t>And later, I’ll go into some considerable depth on one of them.</a:t>
            </a:r>
            <a:endParaRPr lang="en-US" dirty="0"/>
          </a:p>
        </p:txBody>
      </p:sp>
      <p:sp>
        <p:nvSpPr>
          <p:cNvPr id="4" name="Slide Number Placeholder 3"/>
          <p:cNvSpPr>
            <a:spLocks noGrp="1"/>
          </p:cNvSpPr>
          <p:nvPr>
            <p:ph type="sldNum" sz="quarter" idx="10"/>
          </p:nvPr>
        </p:nvSpPr>
        <p:spPr/>
        <p:txBody>
          <a:bodyPr/>
          <a:lstStyle/>
          <a:p>
            <a:fld id="{03B05A7B-0B3D-5342-87EA-AE22C601F6D1}" type="slidenum">
              <a:rPr lang="en-US" smtClean="0"/>
              <a:t>15</a:t>
            </a:fld>
            <a:endParaRPr lang="en-US" dirty="0"/>
          </a:p>
        </p:txBody>
      </p:sp>
    </p:spTree>
    <p:extLst>
      <p:ext uri="{BB962C8B-B14F-4D97-AF65-F5344CB8AC3E}">
        <p14:creationId xmlns:p14="http://schemas.microsoft.com/office/powerpoint/2010/main" val="3183867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371600"/>
            <a:ext cx="7848600" cy="1927225"/>
          </a:xfrm>
        </p:spPr>
        <p:txBody>
          <a:bodyPr anchor="b">
            <a:noAutofit/>
          </a:bodyPr>
          <a:lstStyle>
            <a:lvl1pPr>
              <a:defRPr sz="5400" cap="all" baseline="0"/>
            </a:lvl1pPr>
          </a:lstStyle>
          <a:p>
            <a:r>
              <a:rPr lang="en-US" dirty="0" smtClean="0"/>
              <a:t>Click to edit Master title style</a:t>
            </a:r>
            <a:endParaRPr lang="en-US" dirty="0"/>
          </a:p>
        </p:txBody>
      </p:sp>
      <p:sp>
        <p:nvSpPr>
          <p:cNvPr id="3" name="Subtitle 2"/>
          <p:cNvSpPr>
            <a:spLocks noGrp="1"/>
          </p:cNvSpPr>
          <p:nvPr>
            <p:ph type="subTitle" idx="1"/>
          </p:nvPr>
        </p:nvSpPr>
        <p:spPr>
          <a:xfrm>
            <a:off x="685800" y="3505200"/>
            <a:ext cx="6400800" cy="1752600"/>
          </a:xfrm>
        </p:spPr>
        <p:txBody>
          <a:bodyPr/>
          <a:lstStyle>
            <a:lvl1pPr marL="0" indent="0" algn="l">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4" name="Date Placeholder 3"/>
          <p:cNvSpPr>
            <a:spLocks noGrp="1"/>
          </p:cNvSpPr>
          <p:nvPr>
            <p:ph type="dt" sz="half" idx="10"/>
          </p:nvPr>
        </p:nvSpPr>
        <p:spPr/>
        <p:txBody>
          <a:bodyPr/>
          <a:lstStyle/>
          <a:p>
            <a:fld id="{49DC60CD-B33B-9A49-A8B3-F0E039A44BFE}" type="datetimeFigureOut">
              <a:rPr lang="en-US" smtClean="0"/>
              <a:t>1/23/18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5AD495-2116-384A-A10B-D2E504D1FB66}" type="slidenum">
              <a:rPr lang="en-US" smtClean="0"/>
              <a:t>‹#›</a:t>
            </a:fld>
            <a:endParaRPr lang="en-US"/>
          </a:p>
        </p:txBody>
      </p:sp>
      <p:cxnSp>
        <p:nvCxnSpPr>
          <p:cNvPr id="8" name="Straight Connector 7"/>
          <p:cNvCxnSpPr/>
          <p:nvPr/>
        </p:nvCxnSpPr>
        <p:spPr>
          <a:xfrm>
            <a:off x="685800" y="3398520"/>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9DC60CD-B33B-9A49-A8B3-F0E039A44BFE}" type="datetimeFigureOut">
              <a:rPr lang="en-US" smtClean="0"/>
              <a:t>1/23/18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5AD495-2116-384A-A10B-D2E504D1FB66}"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609600"/>
            <a:ext cx="2057400" cy="5867400"/>
          </a:xfrm>
        </p:spPr>
        <p:txBody>
          <a:bodyPr vert="eaVert" anchor="b"/>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609600"/>
            <a:ext cx="6019800" cy="5867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9DC60CD-B33B-9A49-A8B3-F0E039A44BFE}" type="datetimeFigureOut">
              <a:rPr lang="en-US" smtClean="0"/>
              <a:t>1/23/18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5AD495-2116-384A-A10B-D2E504D1FB66}"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49DC60CD-B33B-9A49-A8B3-F0E039A44BFE}" type="datetimeFigureOut">
              <a:rPr lang="en-US" smtClean="0"/>
              <a:t>1/23/18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5AD495-2116-384A-A10B-D2E504D1FB66}" type="slidenum">
              <a:rPr lang="en-US" smtClean="0"/>
              <a:t>‹#›</a:t>
            </a:fld>
            <a:endParaRPr lang="en-US"/>
          </a:p>
        </p:txBody>
      </p:sp>
      <p:sp>
        <p:nvSpPr>
          <p:cNvPr id="7" name="TextBox 6"/>
          <p:cNvSpPr txBox="1"/>
          <p:nvPr userDrawn="1"/>
        </p:nvSpPr>
        <p:spPr>
          <a:xfrm>
            <a:off x="135172" y="159026"/>
            <a:ext cx="184731" cy="369332"/>
          </a:xfrm>
          <a:prstGeom prst="rect">
            <a:avLst/>
          </a:prstGeom>
          <a:noFill/>
        </p:spPr>
        <p:txBody>
          <a:bodyPr wrap="none" rtlCol="0">
            <a:spAutoFit/>
          </a:bodyPr>
          <a:lstStyle/>
          <a:p>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2362200"/>
            <a:ext cx="7772400" cy="2200275"/>
          </a:xfrm>
        </p:spPr>
        <p:txBody>
          <a:bodyPr anchor="b">
            <a:normAutofit/>
          </a:bodyPr>
          <a:lstStyle>
            <a:lvl1pPr algn="l">
              <a:defRPr sz="48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722313" y="4626864"/>
            <a:ext cx="7772400" cy="1500187"/>
          </a:xfrm>
        </p:spPr>
        <p:txBody>
          <a:bodyPr anchor="t">
            <a:normAutofit/>
          </a:bodyPr>
          <a:lstStyle>
            <a:lvl1pPr marL="0" indent="0">
              <a:buNone/>
              <a:defRPr sz="24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9DC60CD-B33B-9A49-A8B3-F0E039A44BFE}" type="datetimeFigureOut">
              <a:rPr lang="en-US" smtClean="0"/>
              <a:t>1/23/18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5AD495-2116-384A-A10B-D2E504D1FB66}" type="slidenum">
              <a:rPr lang="en-US" smtClean="0"/>
              <a:t>‹#›</a:t>
            </a:fld>
            <a:endParaRPr lang="en-US"/>
          </a:p>
        </p:txBody>
      </p:sp>
      <p:cxnSp>
        <p:nvCxnSpPr>
          <p:cNvPr id="7" name="Straight Connector 6"/>
          <p:cNvCxnSpPr/>
          <p:nvPr/>
        </p:nvCxnSpPr>
        <p:spPr>
          <a:xfrm>
            <a:off x="731520" y="4599432"/>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48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49DC60CD-B33B-9A49-A8B3-F0E039A44BFE}" type="datetimeFigureOut">
              <a:rPr lang="en-US" smtClean="0"/>
              <a:t>1/23/18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35AD495-2116-384A-A10B-D2E504D1FB66}"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45720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75488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75488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49DC60CD-B33B-9A49-A8B3-F0E039A44BFE}" type="datetimeFigureOut">
              <a:rPr lang="en-US" smtClean="0"/>
              <a:t>1/23/18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35AD495-2116-384A-A10B-D2E504D1FB66}" type="slidenum">
              <a:rPr lang="en-US" smtClean="0"/>
              <a:t>‹#›</a:t>
            </a:fld>
            <a:endParaRPr lang="en-US"/>
          </a:p>
        </p:txBody>
      </p:sp>
      <p:cxnSp>
        <p:nvCxnSpPr>
          <p:cNvPr id="11" name="Straight Connector 10"/>
          <p:cNvCxnSpPr/>
          <p:nvPr/>
        </p:nvCxnSpPr>
        <p:spPr>
          <a:xfrm rot="5400000">
            <a:off x="2217817" y="4045823"/>
            <a:ext cx="4709160" cy="79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Date Placeholder 2"/>
          <p:cNvSpPr>
            <a:spLocks noGrp="1"/>
          </p:cNvSpPr>
          <p:nvPr>
            <p:ph type="dt" sz="half" idx="10"/>
          </p:nvPr>
        </p:nvSpPr>
        <p:spPr/>
        <p:txBody>
          <a:bodyPr/>
          <a:lstStyle/>
          <a:p>
            <a:fld id="{49DC60CD-B33B-9A49-A8B3-F0E039A44BFE}" type="datetimeFigureOut">
              <a:rPr lang="en-US" smtClean="0"/>
              <a:t>1/23/18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35AD495-2116-384A-A10B-D2E504D1FB66}"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9DC60CD-B33B-9A49-A8B3-F0E039A44BFE}" type="datetimeFigureOut">
              <a:rPr lang="en-US" smtClean="0"/>
              <a:t>1/23/18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35AD495-2116-384A-A10B-D2E504D1FB66}"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080"/>
            <a:ext cx="2139696" cy="1261872"/>
          </a:xfrm>
        </p:spPr>
        <p:txBody>
          <a:bodyPr anchor="b">
            <a:noAutofit/>
          </a:bodyPr>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2971800" y="792080"/>
            <a:ext cx="5715000" cy="55778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1" y="2130552"/>
            <a:ext cx="2139696" cy="424361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9DC60CD-B33B-9A49-A8B3-F0E039A44BFE}" type="datetimeFigureOut">
              <a:rPr lang="en-US" smtClean="0"/>
              <a:t>1/23/18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35AD495-2116-384A-A10B-D2E504D1FB66}" type="slidenum">
              <a:rPr lang="en-US" smtClean="0"/>
              <a:t>‹#›</a:t>
            </a:fld>
            <a:endParaRPr lang="en-US"/>
          </a:p>
        </p:txBody>
      </p:sp>
      <p:cxnSp>
        <p:nvCxnSpPr>
          <p:cNvPr id="9" name="Straight Connector 8"/>
          <p:cNvCxnSpPr/>
          <p:nvPr/>
        </p:nvCxnSpPr>
        <p:spPr>
          <a:xfrm rot="5400000">
            <a:off x="-13116" y="3580206"/>
            <a:ext cx="557784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480"/>
            <a:ext cx="2142680" cy="1264920"/>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p:cNvSpPr>
          <p:nvPr>
            <p:ph type="pic" idx="1"/>
          </p:nvPr>
        </p:nvSpPr>
        <p:spPr>
          <a:xfrm>
            <a:off x="2858610" y="838201"/>
            <a:ext cx="5904390" cy="5500456"/>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457200" y="2133600"/>
            <a:ext cx="2139696" cy="424281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9DC60CD-B33B-9A49-A8B3-F0E039A44BFE}" type="datetimeFigureOut">
              <a:rPr lang="en-US" smtClean="0"/>
              <a:t>1/23/18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35AD495-2116-384A-A10B-D2E504D1FB66}"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a:xfrm>
            <a:off x="0" y="220786"/>
            <a:ext cx="9144000" cy="2286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457200" y="533400"/>
            <a:ext cx="8229600" cy="9906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600200"/>
            <a:ext cx="8229600" cy="4876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457200" y="18288"/>
            <a:ext cx="2895600" cy="329184"/>
          </a:xfrm>
          <a:prstGeom prst="rect">
            <a:avLst/>
          </a:prstGeom>
        </p:spPr>
        <p:txBody>
          <a:bodyPr vert="horz" lIns="91440" tIns="45720" rIns="91440" bIns="45720" rtlCol="0" anchor="ctr"/>
          <a:lstStyle>
            <a:lvl1pPr algn="l">
              <a:defRPr sz="1200">
                <a:solidFill>
                  <a:srgbClr val="FFFFFF"/>
                </a:solidFill>
              </a:defRPr>
            </a:lvl1pPr>
          </a:lstStyle>
          <a:p>
            <a:fld id="{49DC60CD-B33B-9A49-A8B3-F0E039A44BFE}" type="datetimeFigureOut">
              <a:rPr lang="en-US" smtClean="0"/>
              <a:t>1/23/18</a:t>
            </a:fld>
            <a:endParaRPr lang="en-US"/>
          </a:p>
        </p:txBody>
      </p:sp>
      <p:sp>
        <p:nvSpPr>
          <p:cNvPr id="5" name="Footer Placeholder 4"/>
          <p:cNvSpPr>
            <a:spLocks noGrp="1"/>
          </p:cNvSpPr>
          <p:nvPr>
            <p:ph type="ftr" sz="quarter" idx="3"/>
          </p:nvPr>
        </p:nvSpPr>
        <p:spPr>
          <a:xfrm>
            <a:off x="3429000" y="18288"/>
            <a:ext cx="4114800" cy="329184"/>
          </a:xfrm>
          <a:prstGeom prst="rect">
            <a:avLst/>
          </a:prstGeom>
        </p:spPr>
        <p:txBody>
          <a:bodyPr vert="horz" lIns="91440" tIns="45720" rIns="91440" bIns="45720" rtlCol="0" anchor="ctr"/>
          <a:lstStyle>
            <a:lvl1pPr algn="ctr">
              <a:defRPr sz="1200">
                <a:solidFill>
                  <a:srgbClr val="FFFFFF"/>
                </a:solidFill>
              </a:defRPr>
            </a:lvl1pPr>
          </a:lstStyle>
          <a:p>
            <a:endParaRPr lang="en-US"/>
          </a:p>
        </p:txBody>
      </p:sp>
      <p:sp>
        <p:nvSpPr>
          <p:cNvPr id="6" name="Slide Number Placeholder 5"/>
          <p:cNvSpPr>
            <a:spLocks noGrp="1"/>
          </p:cNvSpPr>
          <p:nvPr>
            <p:ph type="sldNum" sz="quarter" idx="4"/>
          </p:nvPr>
        </p:nvSpPr>
        <p:spPr>
          <a:xfrm>
            <a:off x="7620000" y="18288"/>
            <a:ext cx="1066800" cy="329184"/>
          </a:xfrm>
          <a:prstGeom prst="rect">
            <a:avLst/>
          </a:prstGeom>
        </p:spPr>
        <p:txBody>
          <a:bodyPr vert="horz" lIns="91440" tIns="45720" rIns="91440" bIns="45720" rtlCol="0" anchor="ctr"/>
          <a:lstStyle>
            <a:lvl1pPr algn="l">
              <a:defRPr sz="1400" b="1">
                <a:solidFill>
                  <a:srgbClr val="FFFFFF"/>
                </a:solidFill>
              </a:defRPr>
            </a:lvl1pPr>
          </a:lstStyle>
          <a:p>
            <a:fld id="{735AD495-2116-384A-A10B-D2E504D1FB66}" type="slidenum">
              <a:rPr lang="en-US" smtClean="0"/>
              <a:t>‹#›</a:t>
            </a:fld>
            <a:endParaRPr lang="en-US"/>
          </a:p>
        </p:txBody>
      </p:sp>
      <p:graphicFrame>
        <p:nvGraphicFramePr>
          <p:cNvPr id="9" name="Table 8"/>
          <p:cNvGraphicFramePr>
            <a:graphicFrameLocks noGrp="1"/>
          </p:cNvGraphicFramePr>
          <p:nvPr userDrawn="1">
            <p:extLst>
              <p:ext uri="{D42A27DB-BD31-4B8C-83A1-F6EECF244321}">
                <p14:modId xmlns:p14="http://schemas.microsoft.com/office/powerpoint/2010/main" val="1260546822"/>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smtClean="0">
                          <a:solidFill>
                            <a:srgbClr val="B5B8C4"/>
                          </a:solidFill>
                          <a:latin typeface="Helvetica Neue" charset="0"/>
                          <a:ea typeface="Helvetica Neue" charset="0"/>
                          <a:cs typeface="Helvetica Neue" charset="0"/>
                        </a:rPr>
                        <a:t>Introduction</a:t>
                      </a:r>
                      <a:endParaRPr lang="en-US" sz="1600" b="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Overview</a:t>
                      </a:r>
                      <a:endParaRPr lang="en-US" sz="1600" b="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Study 1</a:t>
                      </a:r>
                      <a:endParaRPr lang="en-US" sz="1600" b="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Study 2</a:t>
                      </a:r>
                      <a:endParaRPr lang="en-US" sz="1600" b="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Future Work</a:t>
                      </a:r>
                      <a:endParaRPr lang="en-US" sz="1600" b="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spcBef>
          <a:spcPct val="0"/>
        </a:spcBef>
        <a:buNone/>
        <a:defRPr sz="4000" kern="1200" spc="-100" baseline="0">
          <a:solidFill>
            <a:schemeClr val="tx1"/>
          </a:solidFill>
          <a:latin typeface="Helvetica Neue" charset="0"/>
          <a:ea typeface="Helvetica Neue" charset="0"/>
          <a:cs typeface="Helvetica Neue" charset="0"/>
        </a:defRPr>
      </a:lvl1pPr>
    </p:titleStyle>
    <p:bodyStyle>
      <a:lvl1pPr marL="182880" indent="-182880" algn="l" defTabSz="914400" rtl="0" eaLnBrk="1" latinLnBrk="0" hangingPunct="1">
        <a:spcBef>
          <a:spcPct val="20000"/>
        </a:spcBef>
        <a:buClr>
          <a:schemeClr val="tx1"/>
        </a:buClr>
        <a:buSzPct val="85000"/>
        <a:buFont typeface="Arial" pitchFamily="34" charset="0"/>
        <a:buChar char="•"/>
        <a:defRPr sz="2400" kern="1200">
          <a:solidFill>
            <a:schemeClr val="tx1"/>
          </a:solidFill>
          <a:latin typeface="Helvetica Neue" charset="0"/>
          <a:ea typeface="Helvetica Neue" charset="0"/>
          <a:cs typeface="Helvetica Neue" charset="0"/>
        </a:defRPr>
      </a:lvl1pPr>
      <a:lvl2pPr marL="457200" indent="-182880" algn="l" defTabSz="914400" rtl="0" eaLnBrk="1" latinLnBrk="0" hangingPunct="1">
        <a:spcBef>
          <a:spcPct val="20000"/>
        </a:spcBef>
        <a:buClr>
          <a:schemeClr val="tx1"/>
        </a:buClr>
        <a:buSzPct val="85000"/>
        <a:buFont typeface="Arial" pitchFamily="34" charset="0"/>
        <a:buChar char="•"/>
        <a:defRPr sz="2000" kern="1200">
          <a:solidFill>
            <a:schemeClr val="tx1"/>
          </a:solidFill>
          <a:latin typeface="Helvetica Neue" charset="0"/>
          <a:ea typeface="Helvetica Neue" charset="0"/>
          <a:cs typeface="Helvetica Neue" charset="0"/>
        </a:defRPr>
      </a:lvl2pPr>
      <a:lvl3pPr marL="731520" indent="-182880" algn="l" defTabSz="914400" rtl="0" eaLnBrk="1" latinLnBrk="0" hangingPunct="1">
        <a:spcBef>
          <a:spcPct val="20000"/>
        </a:spcBef>
        <a:buClr>
          <a:schemeClr val="tx1"/>
        </a:buClr>
        <a:buSzPct val="90000"/>
        <a:buFont typeface="Arial" pitchFamily="34" charset="0"/>
        <a:buChar char="•"/>
        <a:defRPr sz="1800" kern="1200">
          <a:solidFill>
            <a:schemeClr val="tx1"/>
          </a:solidFill>
          <a:latin typeface="Helvetica Neue" charset="0"/>
          <a:ea typeface="Helvetica Neue" charset="0"/>
          <a:cs typeface="Helvetica Neue" charset="0"/>
        </a:defRPr>
      </a:lvl3pPr>
      <a:lvl4pPr marL="1005840" indent="-182880" algn="l" defTabSz="914400" rtl="0" eaLnBrk="1" latinLnBrk="0" hangingPunct="1">
        <a:spcBef>
          <a:spcPct val="20000"/>
        </a:spcBef>
        <a:buClr>
          <a:schemeClr val="tx1"/>
        </a:buClr>
        <a:buFont typeface="Arial" pitchFamily="34" charset="0"/>
        <a:buChar char="•"/>
        <a:defRPr sz="1600" kern="1200">
          <a:solidFill>
            <a:schemeClr val="tx1"/>
          </a:solidFill>
          <a:latin typeface="Helvetica Neue" charset="0"/>
          <a:ea typeface="Helvetica Neue" charset="0"/>
          <a:cs typeface="Helvetica Neue" charset="0"/>
        </a:defRPr>
      </a:lvl4pPr>
      <a:lvl5pPr marL="1188720" indent="-137160" algn="l" defTabSz="914400" rtl="0" eaLnBrk="1" latinLnBrk="0" hangingPunct="1">
        <a:spcBef>
          <a:spcPct val="20000"/>
        </a:spcBef>
        <a:buClr>
          <a:schemeClr val="tx1"/>
        </a:buClr>
        <a:buSzPct val="100000"/>
        <a:buFont typeface="Arial" pitchFamily="34" charset="0"/>
        <a:buChar char="•"/>
        <a:defRPr sz="1400" kern="1200" baseline="0">
          <a:solidFill>
            <a:schemeClr val="tx1"/>
          </a:solidFill>
          <a:latin typeface="Helvetica Neue" charset="0"/>
          <a:ea typeface="Helvetica Neue" charset="0"/>
          <a:cs typeface="Helvetica Neue" charset="0"/>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4.xml"/><Relationship Id="rId4" Type="http://schemas.openxmlformats.org/officeDocument/2006/relationships/diagramLayout" Target="../diagrams/layout4.xml"/><Relationship Id="rId5" Type="http://schemas.openxmlformats.org/officeDocument/2006/relationships/diagramQuickStyle" Target="../diagrams/quickStyle4.xml"/><Relationship Id="rId6" Type="http://schemas.openxmlformats.org/officeDocument/2006/relationships/diagramColors" Target="../diagrams/colors4.xml"/><Relationship Id="rId7" Type="http://schemas.microsoft.com/office/2007/relationships/diagramDrawing" Target="../diagrams/drawing4.xml"/><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 Id="rId3" Type="http://schemas.openxmlformats.org/officeDocument/2006/relationships/comments" Target="../comments/commen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9.png"/></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5.xml"/><Relationship Id="rId4" Type="http://schemas.openxmlformats.org/officeDocument/2006/relationships/diagramLayout" Target="../diagrams/layout5.xml"/><Relationship Id="rId5" Type="http://schemas.openxmlformats.org/officeDocument/2006/relationships/diagramQuickStyle" Target="../diagrams/quickStyle5.xml"/><Relationship Id="rId6" Type="http://schemas.openxmlformats.org/officeDocument/2006/relationships/diagramColors" Target="../diagrams/colors5.xml"/><Relationship Id="rId7" Type="http://schemas.microsoft.com/office/2007/relationships/diagramDrawing" Target="../diagrams/drawing5.xml"/><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6.xml"/><Relationship Id="rId4" Type="http://schemas.openxmlformats.org/officeDocument/2006/relationships/diagramLayout" Target="../diagrams/layout6.xml"/><Relationship Id="rId5" Type="http://schemas.openxmlformats.org/officeDocument/2006/relationships/diagramQuickStyle" Target="../diagrams/quickStyle6.xml"/><Relationship Id="rId6" Type="http://schemas.openxmlformats.org/officeDocument/2006/relationships/diagramColors" Target="../diagrams/colors6.xml"/><Relationship Id="rId7" Type="http://schemas.microsoft.com/office/2007/relationships/diagramDrawing" Target="../diagrams/drawing6.xml"/><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comments" Target="../comments/commen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comments" Target="../comments/commen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5.png"/></Relationships>
</file>

<file path=ppt/slides/_rels/slide36.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37.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8.png"/><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38.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9.png"/><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39.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20.png"/><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comments" Target="../comments/commen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comments" Target="../comments/comment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jpg"/><Relationship Id="rId5"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21.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22.png"/></Relationships>
</file>

<file path=ppt/slides/_rels/slide55.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png"/><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56.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5.png"/><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57.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6.png"/><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58.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7.png"/><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22.png"/></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diagramData" Target="../diagrams/data7.xml"/><Relationship Id="rId4" Type="http://schemas.openxmlformats.org/officeDocument/2006/relationships/diagramLayout" Target="../diagrams/layout7.xml"/><Relationship Id="rId5" Type="http://schemas.openxmlformats.org/officeDocument/2006/relationships/diagramQuickStyle" Target="../diagrams/quickStyle7.xml"/><Relationship Id="rId6" Type="http://schemas.openxmlformats.org/officeDocument/2006/relationships/diagramColors" Target="../diagrams/colors7.xml"/><Relationship Id="rId7" Type="http://schemas.microsoft.com/office/2007/relationships/diagramDrawing" Target="../diagrams/drawing7.xml"/><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2.xml"/><Relationship Id="rId4" Type="http://schemas.openxmlformats.org/officeDocument/2006/relationships/diagramLayout" Target="../diagrams/layout2.xml"/><Relationship Id="rId5" Type="http://schemas.openxmlformats.org/officeDocument/2006/relationships/diagramQuickStyle" Target="../diagrams/quickStyle2.xml"/><Relationship Id="rId6" Type="http://schemas.openxmlformats.org/officeDocument/2006/relationships/diagramColors" Target="../diagrams/colors2.xml"/><Relationship Id="rId7" Type="http://schemas.microsoft.com/office/2007/relationships/diagramDrawing" Target="../diagrams/drawing2.xml"/><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73.xml.rels><?xml version="1.0" encoding="UTF-8" standalone="yes"?>
<Relationships xmlns="http://schemas.openxmlformats.org/package/2006/relationships"><Relationship Id="rId3" Type="http://schemas.openxmlformats.org/officeDocument/2006/relationships/diagramData" Target="../diagrams/data8.xml"/><Relationship Id="rId4" Type="http://schemas.openxmlformats.org/officeDocument/2006/relationships/diagramLayout" Target="../diagrams/layout8.xml"/><Relationship Id="rId5" Type="http://schemas.openxmlformats.org/officeDocument/2006/relationships/diagramQuickStyle" Target="../diagrams/quickStyle8.xml"/><Relationship Id="rId6" Type="http://schemas.openxmlformats.org/officeDocument/2006/relationships/diagramColors" Target="../diagrams/colors8.xml"/><Relationship Id="rId7" Type="http://schemas.microsoft.com/office/2007/relationships/diagramDrawing" Target="../diagrams/drawing8.xml"/><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hyperlink" Target="http://www.editlib.org/p/171824" TargetMode="Externa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76.xml.rels><?xml version="1.0" encoding="UTF-8" standalone="yes"?>
<Relationships xmlns="http://schemas.openxmlformats.org/package/2006/relationships"><Relationship Id="rId3" Type="http://schemas.openxmlformats.org/officeDocument/2006/relationships/hyperlink" Target="mailto:jrosen@msu.edu)" TargetMode="External"/><Relationship Id="rId4" Type="http://schemas.openxmlformats.org/officeDocument/2006/relationships/hyperlink" Target="http://jmichaelrosenberg.com/" TargetMode="External"/><Relationship Id="rId5" Type="http://schemas.openxmlformats.org/officeDocument/2006/relationships/hyperlink" Target="http://twitter.com/jrosenberg6432" TargetMode="External"/><Relationship Id="rId6" Type="http://schemas.openxmlformats.org/officeDocument/2006/relationships/image" Target="../media/image28.png"/><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png"/></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3.xml"/><Relationship Id="rId4" Type="http://schemas.openxmlformats.org/officeDocument/2006/relationships/diagramLayout" Target="../diagrams/layout3.xml"/><Relationship Id="rId5" Type="http://schemas.openxmlformats.org/officeDocument/2006/relationships/diagramQuickStyle" Target="../diagrams/quickStyle3.xml"/><Relationship Id="rId6" Type="http://schemas.openxmlformats.org/officeDocument/2006/relationships/diagramColors" Target="../diagrams/colors3.xml"/><Relationship Id="rId7" Type="http://schemas.microsoft.com/office/2007/relationships/diagramDrawing" Target="../diagrams/drawing3.xml"/><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535997" y="3262247"/>
            <a:ext cx="8214744" cy="369332"/>
          </a:xfrm>
          <a:prstGeom prst="rect">
            <a:avLst/>
          </a:prstGeom>
          <a:solidFill>
            <a:schemeClr val="bg1"/>
          </a:solidFill>
        </p:spPr>
        <p:txBody>
          <a:bodyPr wrap="square" rtlCol="0">
            <a:spAutoFit/>
          </a:bodyPr>
          <a:lstStyle/>
          <a:p>
            <a:endParaRPr lang="en-US" dirty="0"/>
          </a:p>
        </p:txBody>
      </p:sp>
      <p:sp>
        <p:nvSpPr>
          <p:cNvPr id="3" name="Subtitle 2"/>
          <p:cNvSpPr>
            <a:spLocks noGrp="1"/>
          </p:cNvSpPr>
          <p:nvPr>
            <p:ph type="subTitle" idx="1"/>
          </p:nvPr>
        </p:nvSpPr>
        <p:spPr>
          <a:xfrm>
            <a:off x="224652" y="4188558"/>
            <a:ext cx="8688469" cy="2433884"/>
          </a:xfrm>
          <a:ln>
            <a:noFill/>
          </a:ln>
        </p:spPr>
        <p:txBody>
          <a:bodyPr>
            <a:normAutofit/>
          </a:bodyPr>
          <a:lstStyle/>
          <a:p>
            <a:r>
              <a:rPr lang="en-US" dirty="0" smtClean="0">
                <a:solidFill>
                  <a:schemeClr val="tx1"/>
                </a:solidFill>
                <a:latin typeface="Helvetica Neue" charset="0"/>
                <a:ea typeface="Helvetica Neue" charset="0"/>
                <a:cs typeface="Helvetica Neue" charset="0"/>
              </a:rPr>
              <a:t>Joshua M. Rosenberg, Doctoral Candidate</a:t>
            </a:r>
          </a:p>
          <a:p>
            <a:r>
              <a:rPr lang="en-US" dirty="0" smtClean="0">
                <a:solidFill>
                  <a:schemeClr val="tx1"/>
                </a:solidFill>
                <a:latin typeface="Helvetica Neue" charset="0"/>
                <a:ea typeface="Helvetica Neue" charset="0"/>
                <a:cs typeface="Helvetica Neue" charset="0"/>
              </a:rPr>
              <a:t>Michigan State University</a:t>
            </a:r>
          </a:p>
          <a:p>
            <a:endParaRPr lang="en-US" dirty="0">
              <a:solidFill>
                <a:schemeClr val="tx1"/>
              </a:solidFill>
              <a:latin typeface="Helvetica Neue" charset="0"/>
              <a:ea typeface="Helvetica Neue" charset="0"/>
              <a:cs typeface="Helvetica Neue" charset="0"/>
            </a:endParaRPr>
          </a:p>
          <a:p>
            <a:r>
              <a:rPr lang="en-US" sz="1800" dirty="0" smtClean="0">
                <a:solidFill>
                  <a:schemeClr val="tx1"/>
                </a:solidFill>
                <a:latin typeface="Helvetica Neue" charset="0"/>
                <a:ea typeface="Helvetica Neue" charset="0"/>
                <a:cs typeface="Helvetica Neue" charset="0"/>
              </a:rPr>
              <a:t>January 24th, 2018</a:t>
            </a:r>
          </a:p>
          <a:p>
            <a:r>
              <a:rPr lang="en-US" sz="1800" dirty="0" smtClean="0">
                <a:solidFill>
                  <a:schemeClr val="tx1"/>
                </a:solidFill>
                <a:latin typeface="Helvetica Neue" charset="0"/>
                <a:ea typeface="Helvetica Neue" charset="0"/>
                <a:cs typeface="Helvetica Neue" charset="0"/>
              </a:rPr>
              <a:t>University of Tennessee, Knoxville</a:t>
            </a:r>
          </a:p>
          <a:p>
            <a:r>
              <a:rPr lang="en-US" sz="1800" dirty="0">
                <a:solidFill>
                  <a:schemeClr val="tx1"/>
                </a:solidFill>
                <a:latin typeface="Helvetica Neue" charset="0"/>
                <a:ea typeface="Helvetica Neue" charset="0"/>
                <a:cs typeface="Helvetica Neue" charset="0"/>
              </a:rPr>
              <a:t>Department of Theory and Practice of Teacher Education </a:t>
            </a:r>
          </a:p>
        </p:txBody>
      </p:sp>
      <p:sp>
        <p:nvSpPr>
          <p:cNvPr id="12" name="Rectangle 11"/>
          <p:cNvSpPr/>
          <p:nvPr/>
        </p:nvSpPr>
        <p:spPr>
          <a:xfrm>
            <a:off x="-6226" y="5209962"/>
            <a:ext cx="7624265" cy="102223"/>
          </a:xfrm>
          <a:prstGeom prst="rect">
            <a:avLst/>
          </a:prstGeom>
          <a:solidFill>
            <a:srgbClr val="18453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1689B9"/>
              </a:solidFill>
            </a:endParaRPr>
          </a:p>
        </p:txBody>
      </p:sp>
      <p:sp>
        <p:nvSpPr>
          <p:cNvPr id="13" name="Rectangle 12"/>
          <p:cNvSpPr/>
          <p:nvPr/>
        </p:nvSpPr>
        <p:spPr>
          <a:xfrm>
            <a:off x="0" y="360464"/>
            <a:ext cx="9144000" cy="1107470"/>
          </a:xfrm>
          <a:prstGeom prst="rect">
            <a:avLst/>
          </a:prstGeom>
          <a:solidFill>
            <a:srgbClr val="18453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18453B"/>
              </a:solidFill>
            </a:endParaRPr>
          </a:p>
        </p:txBody>
      </p:sp>
      <p:sp>
        <p:nvSpPr>
          <p:cNvPr id="28" name="TextBox 27"/>
          <p:cNvSpPr txBox="1"/>
          <p:nvPr/>
        </p:nvSpPr>
        <p:spPr>
          <a:xfrm>
            <a:off x="0" y="2251698"/>
            <a:ext cx="9172662" cy="369332"/>
          </a:xfrm>
          <a:prstGeom prst="rect">
            <a:avLst/>
          </a:prstGeom>
          <a:solidFill>
            <a:schemeClr val="bg1"/>
          </a:solidFill>
        </p:spPr>
        <p:txBody>
          <a:bodyPr wrap="square" rtlCol="0">
            <a:spAutoFit/>
          </a:bodyPr>
          <a:lstStyle/>
          <a:p>
            <a:endParaRPr lang="en-US" dirty="0"/>
          </a:p>
        </p:txBody>
      </p:sp>
      <p:sp>
        <p:nvSpPr>
          <p:cNvPr id="2" name="Title 1"/>
          <p:cNvSpPr>
            <a:spLocks noGrp="1"/>
          </p:cNvSpPr>
          <p:nvPr>
            <p:ph type="ctrTitle"/>
          </p:nvPr>
        </p:nvSpPr>
        <p:spPr>
          <a:xfrm>
            <a:off x="-6227" y="2191550"/>
            <a:ext cx="9150226" cy="1213244"/>
          </a:xfrm>
        </p:spPr>
        <p:txBody>
          <a:bodyPr>
            <a:normAutofit fontScale="90000"/>
          </a:bodyPr>
          <a:lstStyle/>
          <a:p>
            <a:pPr algn="ctr"/>
            <a:r>
              <a:rPr lang="en-US" sz="3600" dirty="0">
                <a:solidFill>
                  <a:srgbClr val="000000"/>
                </a:solidFill>
              </a:rPr>
              <a:t>Thinking of and with data: </a:t>
            </a:r>
            <a:r>
              <a:rPr lang="en-US" sz="3600" dirty="0" smtClean="0">
                <a:solidFill>
                  <a:srgbClr val="000000"/>
                </a:solidFill>
              </a:rPr>
              <a:t>How </a:t>
            </a:r>
            <a:r>
              <a:rPr lang="en-US" sz="3600" dirty="0">
                <a:solidFill>
                  <a:srgbClr val="000000"/>
                </a:solidFill>
              </a:rPr>
              <a:t>students and teachers (and researchers) </a:t>
            </a:r>
            <a:r>
              <a:rPr lang="en-US" sz="3600" dirty="0" smtClean="0">
                <a:solidFill>
                  <a:srgbClr val="000000"/>
                </a:solidFill>
              </a:rPr>
              <a:t>use </a:t>
            </a:r>
            <a:r>
              <a:rPr lang="en-US" sz="3600" dirty="0">
                <a:solidFill>
                  <a:srgbClr val="000000"/>
                </a:solidFill>
              </a:rPr>
              <a:t>data in </a:t>
            </a:r>
            <a:r>
              <a:rPr lang="en-US" sz="3600" dirty="0" smtClean="0">
                <a:solidFill>
                  <a:srgbClr val="000000"/>
                </a:solidFill>
              </a:rPr>
              <a:t>STEM </a:t>
            </a:r>
            <a:r>
              <a:rPr lang="en-US" sz="3600" dirty="0">
                <a:solidFill>
                  <a:srgbClr val="000000"/>
                </a:solidFill>
              </a:rPr>
              <a:t>education</a:t>
            </a:r>
            <a:endParaRPr lang="en-US" sz="3600" dirty="0"/>
          </a:p>
        </p:txBody>
      </p:sp>
      <p:graphicFrame>
        <p:nvGraphicFramePr>
          <p:cNvPr id="10" name="Table 9"/>
          <p:cNvGraphicFramePr>
            <a:graphicFrameLocks noGrp="1"/>
          </p:cNvGraphicFramePr>
          <p:nvPr>
            <p:extLst>
              <p:ext uri="{D42A27DB-BD31-4B8C-83A1-F6EECF244321}">
                <p14:modId xmlns:p14="http://schemas.microsoft.com/office/powerpoint/2010/main" val="990806341"/>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endParaRPr lang="en-US" sz="1600" b="0" dirty="0">
                        <a:solidFill>
                          <a:schemeClr val="bg1"/>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Tree>
    <p:extLst>
      <p:ext uri="{BB962C8B-B14F-4D97-AF65-F5344CB8AC3E}">
        <p14:creationId xmlns:p14="http://schemas.microsoft.com/office/powerpoint/2010/main" val="56788116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OVERVIEW</a:t>
            </a:r>
            <a:endParaRPr lang="en-US" dirty="0"/>
          </a:p>
        </p:txBody>
      </p:sp>
      <p:sp>
        <p:nvSpPr>
          <p:cNvPr id="5" name="Content Placeholder 2"/>
          <p:cNvSpPr>
            <a:spLocks noGrp="1"/>
          </p:cNvSpPr>
          <p:nvPr>
            <p:ph idx="1"/>
          </p:nvPr>
        </p:nvSpPr>
        <p:spPr>
          <a:xfrm>
            <a:off x="457200" y="1600200"/>
            <a:ext cx="8229600" cy="4876800"/>
          </a:xfrm>
        </p:spPr>
        <p:txBody>
          <a:bodyPr anchor="ctr">
            <a:normAutofit/>
          </a:bodyPr>
          <a:lstStyle/>
          <a:p>
            <a:pPr marL="0" indent="0">
              <a:buNone/>
            </a:pPr>
            <a:r>
              <a:rPr lang="en-US" sz="2800" dirty="0" smtClean="0"/>
              <a:t>Students’ work with data</a:t>
            </a:r>
          </a:p>
          <a:p>
            <a:pPr marL="0" indent="0">
              <a:buNone/>
            </a:pPr>
            <a:endParaRPr lang="en-US" sz="2800" dirty="0" smtClean="0"/>
          </a:p>
          <a:p>
            <a:pPr marL="0" indent="0">
              <a:buNone/>
            </a:pPr>
            <a:r>
              <a:rPr lang="en-US" sz="2800" dirty="0" smtClean="0"/>
              <a:t>Teachers’ support for work with data</a:t>
            </a:r>
          </a:p>
          <a:p>
            <a:pPr marL="0" indent="0">
              <a:buNone/>
            </a:pPr>
            <a:endParaRPr lang="en-US" sz="2800" dirty="0" smtClean="0"/>
          </a:p>
          <a:p>
            <a:pPr marL="0" indent="0">
              <a:buNone/>
            </a:pPr>
            <a:r>
              <a:rPr lang="en-US" sz="2800" dirty="0"/>
              <a:t>Researchers studying work with data</a:t>
            </a:r>
            <a:endParaRPr lang="en-US" sz="2800" dirty="0" smtClean="0"/>
          </a:p>
        </p:txBody>
      </p:sp>
      <p:graphicFrame>
        <p:nvGraphicFramePr>
          <p:cNvPr id="7" name="Table 6"/>
          <p:cNvGraphicFramePr>
            <a:graphicFrameLocks noGrp="1"/>
          </p:cNvGraphicFramePr>
          <p:nvPr>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dirty="0" smtClean="0">
                          <a:solidFill>
                            <a:srgbClr val="B5B8C4"/>
                          </a:solidFill>
                          <a:latin typeface="Helvetica Neue" charset="0"/>
                          <a:ea typeface="Helvetica Neue" charset="0"/>
                          <a:cs typeface="Helvetica Neue" charset="0"/>
                        </a:rPr>
                        <a:t>Introduction</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chemeClr val="bg1"/>
                          </a:solidFill>
                          <a:latin typeface="Helvetica Neue" charset="0"/>
                          <a:ea typeface="Helvetica Neue" charset="0"/>
                          <a:cs typeface="Helvetica Neue" charset="0"/>
                        </a:rPr>
                        <a:t>Overview</a:t>
                      </a:r>
                      <a:endParaRPr lang="en-US" sz="1600" b="0" dirty="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1</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2</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Future Work</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Tree>
    <p:extLst>
      <p:ext uri="{BB962C8B-B14F-4D97-AF65-F5344CB8AC3E}">
        <p14:creationId xmlns:p14="http://schemas.microsoft.com/office/powerpoint/2010/main" val="194417208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val 7"/>
          <p:cNvSpPr/>
          <p:nvPr/>
        </p:nvSpPr>
        <p:spPr>
          <a:xfrm>
            <a:off x="1913481" y="1417659"/>
            <a:ext cx="5317038" cy="5317038"/>
          </a:xfrm>
          <a:prstGeom prst="ellipse">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p:txBody>
          <a:bodyPr>
            <a:normAutofit fontScale="90000"/>
          </a:bodyPr>
          <a:lstStyle/>
          <a:p>
            <a:r>
              <a:rPr lang="en-US" dirty="0"/>
              <a:t>Questions about students’ work with data </a:t>
            </a:r>
          </a:p>
        </p:txBody>
      </p:sp>
      <p:sp>
        <p:nvSpPr>
          <p:cNvPr id="3" name="Content Placeholder 2"/>
          <p:cNvSpPr>
            <a:spLocks noGrp="1"/>
          </p:cNvSpPr>
          <p:nvPr>
            <p:ph idx="1"/>
          </p:nvPr>
        </p:nvSpPr>
        <p:spPr>
          <a:xfrm>
            <a:off x="457200" y="1637778"/>
            <a:ext cx="8229600" cy="4876800"/>
          </a:xfrm>
        </p:spPr>
        <p:txBody>
          <a:bodyPr/>
          <a:lstStyle/>
          <a:p>
            <a:endParaRPr lang="en-US" dirty="0"/>
          </a:p>
          <a:p>
            <a:pPr lvl="1"/>
            <a:endParaRPr lang="en-US" dirty="0"/>
          </a:p>
          <a:p>
            <a:pPr lvl="1"/>
            <a:endParaRPr lang="en-US" dirty="0" smtClean="0"/>
          </a:p>
          <a:p>
            <a:pPr lvl="1"/>
            <a:endParaRPr lang="en-US" dirty="0" smtClean="0"/>
          </a:p>
          <a:p>
            <a:pPr lvl="1"/>
            <a:endParaRPr lang="en-US" dirty="0" smtClean="0"/>
          </a:p>
          <a:p>
            <a:pPr lvl="1"/>
            <a:endParaRPr lang="en-US" dirty="0" smtClean="0"/>
          </a:p>
        </p:txBody>
      </p:sp>
      <p:graphicFrame>
        <p:nvGraphicFramePr>
          <p:cNvPr id="4" name="Diagram 3"/>
          <p:cNvGraphicFramePr/>
          <p:nvPr>
            <p:extLst>
              <p:ext uri="{D42A27DB-BD31-4B8C-83A1-F6EECF244321}">
                <p14:modId xmlns:p14="http://schemas.microsoft.com/office/powerpoint/2010/main" val="1652079782"/>
              </p:ext>
            </p:extLst>
          </p:nvPr>
        </p:nvGraphicFramePr>
        <p:xfrm>
          <a:off x="1524000" y="2044178"/>
          <a:ext cx="6096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TextBox 9"/>
          <p:cNvSpPr txBox="1"/>
          <p:nvPr/>
        </p:nvSpPr>
        <p:spPr>
          <a:xfrm>
            <a:off x="7230519" y="3168237"/>
            <a:ext cx="1659699" cy="1815882"/>
          </a:xfrm>
          <a:prstGeom prst="rect">
            <a:avLst/>
          </a:prstGeom>
          <a:noFill/>
        </p:spPr>
        <p:txBody>
          <a:bodyPr wrap="square" rtlCol="0">
            <a:spAutoFit/>
          </a:bodyPr>
          <a:lstStyle/>
          <a:p>
            <a:pPr algn="ctr"/>
            <a:r>
              <a:rPr lang="en-US" sz="1600" dirty="0" smtClean="0">
                <a:latin typeface="Helvetica Neue" charset="0"/>
                <a:ea typeface="Helvetica Neue" charset="0"/>
                <a:cs typeface="Helvetica Neue" charset="0"/>
              </a:rPr>
              <a:t>Curricular standards,</a:t>
            </a:r>
          </a:p>
          <a:p>
            <a:pPr algn="ctr"/>
            <a:r>
              <a:rPr lang="en-US" sz="1600" dirty="0">
                <a:latin typeface="Helvetica Neue" charset="0"/>
                <a:ea typeface="Helvetica Neue" charset="0"/>
                <a:cs typeface="Helvetica Neue" charset="0"/>
              </a:rPr>
              <a:t>r</a:t>
            </a:r>
            <a:r>
              <a:rPr lang="en-US" sz="1600" dirty="0" smtClean="0">
                <a:latin typeface="Helvetica Neue" charset="0"/>
                <a:ea typeface="Helvetica Neue" charset="0"/>
                <a:cs typeface="Helvetica Neue" charset="0"/>
              </a:rPr>
              <a:t>esources,</a:t>
            </a:r>
          </a:p>
          <a:p>
            <a:pPr algn="ctr"/>
            <a:r>
              <a:rPr lang="en-US" sz="1600" dirty="0">
                <a:latin typeface="Helvetica Neue" charset="0"/>
                <a:ea typeface="Helvetica Neue" charset="0"/>
                <a:cs typeface="Helvetica Neue" charset="0"/>
              </a:rPr>
              <a:t>a</a:t>
            </a:r>
            <a:r>
              <a:rPr lang="en-US" sz="1600" dirty="0" smtClean="0">
                <a:latin typeface="Helvetica Neue" charset="0"/>
                <a:ea typeface="Helvetica Neue" charset="0"/>
                <a:cs typeface="Helvetica Neue" charset="0"/>
              </a:rPr>
              <a:t>ssessments, </a:t>
            </a:r>
          </a:p>
          <a:p>
            <a:pPr algn="ctr"/>
            <a:r>
              <a:rPr lang="en-US" sz="1600" dirty="0" smtClean="0">
                <a:latin typeface="Helvetica Neue" charset="0"/>
                <a:ea typeface="Helvetica Neue" charset="0"/>
                <a:cs typeface="Helvetica Neue" charset="0"/>
              </a:rPr>
              <a:t>and technological tools</a:t>
            </a:r>
          </a:p>
        </p:txBody>
      </p:sp>
      <p:graphicFrame>
        <p:nvGraphicFramePr>
          <p:cNvPr id="11" name="Table 10"/>
          <p:cNvGraphicFramePr>
            <a:graphicFrameLocks noGrp="1"/>
          </p:cNvGraphicFramePr>
          <p:nvPr>
            <p:extLst>
              <p:ext uri="{D42A27DB-BD31-4B8C-83A1-F6EECF244321}">
                <p14:modId xmlns:p14="http://schemas.microsoft.com/office/powerpoint/2010/main" val="1702655557"/>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dirty="0" smtClean="0">
                          <a:solidFill>
                            <a:srgbClr val="B5B8C4"/>
                          </a:solidFill>
                          <a:latin typeface="Helvetica Neue" charset="0"/>
                          <a:ea typeface="Helvetica Neue" charset="0"/>
                          <a:cs typeface="Helvetica Neue" charset="0"/>
                        </a:rPr>
                        <a:t>Introduction</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chemeClr val="bg1"/>
                          </a:solidFill>
                          <a:latin typeface="Helvetica Neue" charset="0"/>
                          <a:ea typeface="Helvetica Neue" charset="0"/>
                          <a:cs typeface="Helvetica Neue" charset="0"/>
                        </a:rPr>
                        <a:t>Overview</a:t>
                      </a:r>
                      <a:endParaRPr lang="en-US" sz="1600" b="0" dirty="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1</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2</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Future Work</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
        <p:nvSpPr>
          <p:cNvPr id="9" name="TextBox 8"/>
          <p:cNvSpPr txBox="1"/>
          <p:nvPr/>
        </p:nvSpPr>
        <p:spPr>
          <a:xfrm>
            <a:off x="208311" y="1485489"/>
            <a:ext cx="1954060" cy="1631216"/>
          </a:xfrm>
          <a:prstGeom prst="rect">
            <a:avLst/>
          </a:prstGeom>
          <a:noFill/>
        </p:spPr>
        <p:txBody>
          <a:bodyPr wrap="square" rtlCol="0">
            <a:spAutoFit/>
          </a:bodyPr>
          <a:lstStyle/>
          <a:p>
            <a:pPr algn="ctr"/>
            <a:r>
              <a:rPr lang="en-US" sz="2000" i="1" dirty="0" smtClean="0">
                <a:latin typeface="Helvetica Neue" charset="0"/>
                <a:ea typeface="Helvetica Neue" charset="0"/>
                <a:cs typeface="Helvetica Neue" charset="0"/>
              </a:rPr>
              <a:t>Researchers’ design </a:t>
            </a:r>
            <a:r>
              <a:rPr lang="en-US" sz="2000" i="1" dirty="0">
                <a:latin typeface="Helvetica Neue" charset="0"/>
                <a:ea typeface="Helvetica Neue" charset="0"/>
                <a:cs typeface="Helvetica Neue" charset="0"/>
              </a:rPr>
              <a:t>and development of contexts </a:t>
            </a:r>
            <a:r>
              <a:rPr lang="en-US" sz="2000" i="1" dirty="0" smtClean="0">
                <a:latin typeface="Helvetica Neue" charset="0"/>
                <a:ea typeface="Helvetica Neue" charset="0"/>
                <a:cs typeface="Helvetica Neue" charset="0"/>
              </a:rPr>
              <a:t>for </a:t>
            </a:r>
            <a:r>
              <a:rPr lang="en-US" sz="2000" i="1" dirty="0">
                <a:latin typeface="Helvetica Neue" charset="0"/>
                <a:ea typeface="Helvetica Neue" charset="0"/>
                <a:cs typeface="Helvetica Neue" charset="0"/>
              </a:rPr>
              <a:t>work with data </a:t>
            </a:r>
          </a:p>
        </p:txBody>
      </p:sp>
    </p:spTree>
    <p:extLst>
      <p:ext uri="{BB962C8B-B14F-4D97-AF65-F5344CB8AC3E}">
        <p14:creationId xmlns:p14="http://schemas.microsoft.com/office/powerpoint/2010/main" val="144670749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Questions about students’ work with data </a:t>
            </a:r>
            <a:endParaRPr lang="en-US" dirty="0"/>
          </a:p>
        </p:txBody>
      </p:sp>
      <p:sp>
        <p:nvSpPr>
          <p:cNvPr id="5" name="Content Placeholder 2"/>
          <p:cNvSpPr>
            <a:spLocks noGrp="1"/>
          </p:cNvSpPr>
          <p:nvPr>
            <p:ph idx="1"/>
          </p:nvPr>
        </p:nvSpPr>
        <p:spPr>
          <a:xfrm>
            <a:off x="457200" y="1600200"/>
            <a:ext cx="8229600" cy="4876800"/>
          </a:xfrm>
        </p:spPr>
        <p:txBody>
          <a:bodyPr anchor="ctr">
            <a:normAutofit/>
          </a:bodyPr>
          <a:lstStyle/>
          <a:p>
            <a:r>
              <a:rPr lang="en-US" dirty="0" smtClean="0"/>
              <a:t>How do students work with data as described in the </a:t>
            </a:r>
            <a:r>
              <a:rPr lang="en-US" i="1" dirty="0" smtClean="0"/>
              <a:t>Next Generation Science Standards</a:t>
            </a:r>
            <a:r>
              <a:rPr lang="en-US" dirty="0" smtClean="0"/>
              <a:t>?</a:t>
            </a:r>
          </a:p>
          <a:p>
            <a:endParaRPr lang="en-US" dirty="0" smtClean="0"/>
          </a:p>
          <a:p>
            <a:r>
              <a:rPr lang="en-US" dirty="0" smtClean="0"/>
              <a:t>How do students engage in work with data?</a:t>
            </a:r>
          </a:p>
          <a:p>
            <a:endParaRPr lang="en-US" dirty="0" smtClean="0"/>
          </a:p>
          <a:p>
            <a:r>
              <a:rPr lang="en-US" dirty="0" smtClean="0"/>
              <a:t>How can students use new sources of data?</a:t>
            </a:r>
          </a:p>
        </p:txBody>
      </p:sp>
      <p:graphicFrame>
        <p:nvGraphicFramePr>
          <p:cNvPr id="7" name="Table 6"/>
          <p:cNvGraphicFramePr>
            <a:graphicFrameLocks noGrp="1"/>
          </p:cNvGraphicFramePr>
          <p:nvPr>
            <p:extLst>
              <p:ext uri="{D42A27DB-BD31-4B8C-83A1-F6EECF244321}">
                <p14:modId xmlns:p14="http://schemas.microsoft.com/office/powerpoint/2010/main" val="1166943045"/>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dirty="0" smtClean="0">
                          <a:solidFill>
                            <a:srgbClr val="B5B8C4"/>
                          </a:solidFill>
                          <a:latin typeface="Helvetica Neue" charset="0"/>
                          <a:ea typeface="Helvetica Neue" charset="0"/>
                          <a:cs typeface="Helvetica Neue" charset="0"/>
                        </a:rPr>
                        <a:t>Introduction</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chemeClr val="bg1"/>
                          </a:solidFill>
                          <a:latin typeface="Helvetica Neue" charset="0"/>
                          <a:ea typeface="Helvetica Neue" charset="0"/>
                          <a:cs typeface="Helvetica Neue" charset="0"/>
                        </a:rPr>
                        <a:t>Overview</a:t>
                      </a:r>
                      <a:endParaRPr lang="en-US" sz="1600" b="0" dirty="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1</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2</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Future Work</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Tree>
    <p:extLst>
      <p:ext uri="{BB962C8B-B14F-4D97-AF65-F5344CB8AC3E}">
        <p14:creationId xmlns:p14="http://schemas.microsoft.com/office/powerpoint/2010/main" val="112839134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Example: Students’ use of simulations</a:t>
            </a:r>
            <a:endParaRPr lang="en-US" dirty="0"/>
          </a:p>
        </p:txBody>
      </p:sp>
      <p:sp>
        <p:nvSpPr>
          <p:cNvPr id="3" name="Content Placeholder 2"/>
          <p:cNvSpPr>
            <a:spLocks noGrp="1"/>
          </p:cNvSpPr>
          <p:nvPr>
            <p:ph idx="1"/>
          </p:nvPr>
        </p:nvSpPr>
        <p:spPr>
          <a:xfrm>
            <a:off x="457201" y="1600200"/>
            <a:ext cx="4078964" cy="4876800"/>
          </a:xfrm>
        </p:spPr>
        <p:txBody>
          <a:bodyPr anchor="ctr">
            <a:normAutofit/>
          </a:bodyPr>
          <a:lstStyle/>
          <a:p>
            <a:r>
              <a:rPr lang="en-US" sz="2000" i="1" dirty="0" smtClean="0"/>
              <a:t>How </a:t>
            </a:r>
            <a:r>
              <a:rPr lang="en-US" sz="2000" i="1" dirty="0" smtClean="0"/>
              <a:t>can HS students </a:t>
            </a:r>
            <a:r>
              <a:rPr lang="en-US" sz="2000" i="1" dirty="0" smtClean="0"/>
              <a:t>use new sources of data as part of their science </a:t>
            </a:r>
            <a:r>
              <a:rPr lang="en-US" sz="2000" i="1" dirty="0" smtClean="0"/>
              <a:t>learning in online classes?</a:t>
            </a:r>
            <a:endParaRPr lang="en-US" sz="2000" i="1" dirty="0" smtClean="0"/>
          </a:p>
          <a:p>
            <a:endParaRPr lang="en-US" sz="2000" dirty="0" smtClean="0">
              <a:solidFill>
                <a:srgbClr val="000000"/>
              </a:solidFill>
              <a:latin typeface="HelveticaNeue" charset="0"/>
            </a:endParaRPr>
          </a:p>
          <a:p>
            <a:r>
              <a:rPr lang="en-US" sz="2000" dirty="0" smtClean="0">
                <a:solidFill>
                  <a:srgbClr val="000000"/>
                </a:solidFill>
                <a:latin typeface="HelveticaNeue" charset="0"/>
              </a:rPr>
              <a:t>Design a simulation and activities focused on work with </a:t>
            </a:r>
            <a:r>
              <a:rPr lang="en-US" sz="2000" dirty="0" smtClean="0">
                <a:solidFill>
                  <a:srgbClr val="000000"/>
                </a:solidFill>
                <a:latin typeface="HelveticaNeue" charset="0"/>
              </a:rPr>
              <a:t>data</a:t>
            </a:r>
          </a:p>
          <a:p>
            <a:endParaRPr lang="en-US" sz="2000" dirty="0" smtClean="0"/>
          </a:p>
          <a:p>
            <a:r>
              <a:rPr lang="en-US" sz="2000" dirty="0" smtClean="0"/>
              <a:t>Students were able to wrangle and model complex data</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36164" y="2768252"/>
            <a:ext cx="4607836" cy="2467628"/>
          </a:xfrm>
          <a:prstGeom prst="rect">
            <a:avLst/>
          </a:prstGeom>
        </p:spPr>
      </p:pic>
      <p:sp>
        <p:nvSpPr>
          <p:cNvPr id="6" name="Rectangle 5"/>
          <p:cNvSpPr/>
          <p:nvPr/>
        </p:nvSpPr>
        <p:spPr>
          <a:xfrm>
            <a:off x="0" y="6477000"/>
            <a:ext cx="3544496" cy="369332"/>
          </a:xfrm>
          <a:prstGeom prst="rect">
            <a:avLst/>
          </a:prstGeom>
        </p:spPr>
        <p:txBody>
          <a:bodyPr wrap="none">
            <a:spAutoFit/>
          </a:bodyPr>
          <a:lstStyle/>
          <a:p>
            <a:r>
              <a:rPr lang="en-US" dirty="0" smtClean="0">
                <a:solidFill>
                  <a:srgbClr val="000000"/>
                </a:solidFill>
                <a:latin typeface="HelveticaNeue" charset="0"/>
              </a:rPr>
              <a:t>Rosenberg</a:t>
            </a:r>
            <a:r>
              <a:rPr lang="en-US" dirty="0">
                <a:solidFill>
                  <a:srgbClr val="000000"/>
                </a:solidFill>
                <a:latin typeface="HelveticaNeue" charset="0"/>
              </a:rPr>
              <a:t>, 2017, </a:t>
            </a:r>
            <a:r>
              <a:rPr lang="en-US" i="1" dirty="0">
                <a:solidFill>
                  <a:srgbClr val="000000"/>
                </a:solidFill>
                <a:latin typeface="HelveticaNeue" charset="0"/>
              </a:rPr>
              <a:t>MVLRI </a:t>
            </a:r>
            <a:r>
              <a:rPr lang="en-US" i="1" dirty="0" smtClean="0">
                <a:solidFill>
                  <a:srgbClr val="000000"/>
                </a:solidFill>
                <a:latin typeface="HelveticaNeue" charset="0"/>
              </a:rPr>
              <a:t>RPIN</a:t>
            </a:r>
            <a:r>
              <a:rPr lang="en-US" dirty="0" smtClean="0">
                <a:solidFill>
                  <a:srgbClr val="000000"/>
                </a:solidFill>
                <a:latin typeface="HelveticaNeue" charset="0"/>
              </a:rPr>
              <a:t> </a:t>
            </a:r>
            <a:endParaRPr lang="en-US" dirty="0"/>
          </a:p>
        </p:txBody>
      </p:sp>
      <p:sp>
        <p:nvSpPr>
          <p:cNvPr id="8" name="TextBox 7"/>
          <p:cNvSpPr txBox="1"/>
          <p:nvPr/>
        </p:nvSpPr>
        <p:spPr>
          <a:xfrm>
            <a:off x="1014608" y="137786"/>
            <a:ext cx="184731" cy="369332"/>
          </a:xfrm>
          <a:prstGeom prst="rect">
            <a:avLst/>
          </a:prstGeom>
          <a:noFill/>
        </p:spPr>
        <p:txBody>
          <a:bodyPr wrap="none" rtlCol="0">
            <a:spAutoFit/>
          </a:bodyPr>
          <a:lstStyle/>
          <a:p>
            <a:endParaRPr lang="en-US" dirty="0"/>
          </a:p>
        </p:txBody>
      </p:sp>
      <p:graphicFrame>
        <p:nvGraphicFramePr>
          <p:cNvPr id="11" name="Table 10"/>
          <p:cNvGraphicFramePr>
            <a:graphicFrameLocks noGrp="1"/>
          </p:cNvGraphicFramePr>
          <p:nvPr>
            <p:extLst>
              <p:ext uri="{D42A27DB-BD31-4B8C-83A1-F6EECF244321}">
                <p14:modId xmlns:p14="http://schemas.microsoft.com/office/powerpoint/2010/main" val="648528616"/>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dirty="0" smtClean="0">
                          <a:solidFill>
                            <a:srgbClr val="B5B8C4"/>
                          </a:solidFill>
                          <a:latin typeface="Helvetica Neue" charset="0"/>
                          <a:ea typeface="Helvetica Neue" charset="0"/>
                          <a:cs typeface="Helvetica Neue" charset="0"/>
                        </a:rPr>
                        <a:t>Introduction</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chemeClr val="bg1"/>
                          </a:solidFill>
                          <a:latin typeface="Helvetica Neue" charset="0"/>
                          <a:ea typeface="Helvetica Neue" charset="0"/>
                          <a:cs typeface="Helvetica Neue" charset="0"/>
                        </a:rPr>
                        <a:t>Overview</a:t>
                      </a:r>
                      <a:endParaRPr lang="en-US" sz="1600" b="0" dirty="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1</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2</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Future Work</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Tree>
    <p:extLst>
      <p:ext uri="{BB962C8B-B14F-4D97-AF65-F5344CB8AC3E}">
        <p14:creationId xmlns:p14="http://schemas.microsoft.com/office/powerpoint/2010/main" val="162513941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Example: Engaging in scientific practices</a:t>
            </a:r>
            <a:endParaRPr lang="en-US" dirty="0"/>
          </a:p>
        </p:txBody>
      </p:sp>
      <p:sp>
        <p:nvSpPr>
          <p:cNvPr id="3" name="Content Placeholder 2"/>
          <p:cNvSpPr>
            <a:spLocks noGrp="1"/>
          </p:cNvSpPr>
          <p:nvPr>
            <p:ph idx="1"/>
          </p:nvPr>
        </p:nvSpPr>
        <p:spPr>
          <a:xfrm>
            <a:off x="457201" y="1600200"/>
            <a:ext cx="3546388" cy="4876800"/>
          </a:xfrm>
        </p:spPr>
        <p:txBody>
          <a:bodyPr anchor="ctr">
            <a:noAutofit/>
          </a:bodyPr>
          <a:lstStyle/>
          <a:p>
            <a:r>
              <a:rPr lang="en-US" sz="2000" i="1" dirty="0"/>
              <a:t>How </a:t>
            </a:r>
            <a:r>
              <a:rPr lang="en-US" sz="2000" i="1" dirty="0" smtClean="0"/>
              <a:t>do MS </a:t>
            </a:r>
            <a:r>
              <a:rPr lang="en-US" sz="2000" i="1" dirty="0"/>
              <a:t>students engage in modeling and explanation as described in the NGSS?</a:t>
            </a:r>
          </a:p>
          <a:p>
            <a:endParaRPr lang="en-US" sz="2000" dirty="0" smtClean="0"/>
          </a:p>
          <a:p>
            <a:r>
              <a:rPr lang="en-US" sz="2000" dirty="0" smtClean="0"/>
              <a:t>Study students’ epistemic considerations about scientific practices </a:t>
            </a:r>
            <a:r>
              <a:rPr lang="en-US" sz="2000" dirty="0" smtClean="0"/>
              <a:t>using manual and automated (NLP) approaches</a:t>
            </a:r>
            <a:endParaRPr lang="en-US" sz="2000" dirty="0" smtClean="0"/>
          </a:p>
          <a:p>
            <a:endParaRPr lang="en-US" sz="2000" dirty="0"/>
          </a:p>
          <a:p>
            <a:r>
              <a:rPr lang="en-US" sz="2000" dirty="0" smtClean="0"/>
              <a:t>Students’ developed understanding of generality</a:t>
            </a:r>
          </a:p>
        </p:txBody>
      </p:sp>
      <p:sp>
        <p:nvSpPr>
          <p:cNvPr id="6" name="Rectangle 5"/>
          <p:cNvSpPr/>
          <p:nvPr/>
        </p:nvSpPr>
        <p:spPr>
          <a:xfrm>
            <a:off x="-2" y="6553200"/>
            <a:ext cx="9111405" cy="292388"/>
          </a:xfrm>
          <a:prstGeom prst="rect">
            <a:avLst/>
          </a:prstGeom>
        </p:spPr>
        <p:txBody>
          <a:bodyPr wrap="none">
            <a:spAutoFit/>
          </a:bodyPr>
          <a:lstStyle/>
          <a:p>
            <a:r>
              <a:rPr lang="en-US" sz="1300" dirty="0" smtClean="0">
                <a:solidFill>
                  <a:srgbClr val="000000"/>
                </a:solidFill>
                <a:latin typeface="HelveticaNeue" charset="0"/>
              </a:rPr>
              <a:t>Rosenberg &amp; Krist, 2016, April,</a:t>
            </a:r>
            <a:r>
              <a:rPr lang="en-US" sz="1300" i="1" dirty="0" smtClean="0">
                <a:solidFill>
                  <a:srgbClr val="000000"/>
                </a:solidFill>
                <a:latin typeface="HelveticaNeue" charset="0"/>
              </a:rPr>
              <a:t> NARST</a:t>
            </a:r>
            <a:r>
              <a:rPr lang="en-US" sz="1300" dirty="0" smtClean="0">
                <a:solidFill>
                  <a:srgbClr val="000000"/>
                </a:solidFill>
                <a:latin typeface="HelveticaNeue" charset="0"/>
              </a:rPr>
              <a:t>; Krist &amp; Rosenberg, 2016, July, </a:t>
            </a:r>
            <a:r>
              <a:rPr lang="en-US" sz="1300" i="1" dirty="0" smtClean="0">
                <a:solidFill>
                  <a:srgbClr val="000000"/>
                </a:solidFill>
                <a:latin typeface="HelveticaNeue" charset="0"/>
              </a:rPr>
              <a:t>ICLS; </a:t>
            </a:r>
            <a:r>
              <a:rPr lang="en-US" sz="1300" dirty="0" smtClean="0"/>
              <a:t>Rosenberg &amp; Schwarz, 2016, April, </a:t>
            </a:r>
            <a:r>
              <a:rPr lang="en-US" sz="1300" i="1" dirty="0" smtClean="0"/>
              <a:t>NARST</a:t>
            </a:r>
            <a:endParaRPr lang="en-US" sz="1300" i="1" dirty="0"/>
          </a:p>
        </p:txBody>
      </p:sp>
      <p:graphicFrame>
        <p:nvGraphicFramePr>
          <p:cNvPr id="7" name="Table 6"/>
          <p:cNvGraphicFramePr>
            <a:graphicFrameLocks noGrp="1"/>
          </p:cNvGraphicFramePr>
          <p:nvPr>
            <p:extLst>
              <p:ext uri="{D42A27DB-BD31-4B8C-83A1-F6EECF244321}">
                <p14:modId xmlns:p14="http://schemas.microsoft.com/office/powerpoint/2010/main" val="1340940587"/>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dirty="0" smtClean="0">
                          <a:solidFill>
                            <a:srgbClr val="B5B8C4"/>
                          </a:solidFill>
                          <a:latin typeface="Helvetica Neue" charset="0"/>
                          <a:ea typeface="Helvetica Neue" charset="0"/>
                          <a:cs typeface="Helvetica Neue" charset="0"/>
                        </a:rPr>
                        <a:t>Introduction</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chemeClr val="bg1"/>
                          </a:solidFill>
                          <a:latin typeface="Helvetica Neue" charset="0"/>
                          <a:ea typeface="Helvetica Neue" charset="0"/>
                          <a:cs typeface="Helvetica Neue" charset="0"/>
                        </a:rPr>
                        <a:t>Overview</a:t>
                      </a:r>
                      <a:endParaRPr lang="en-US" sz="1600" b="0" dirty="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1</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2</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Future Work</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pic>
        <p:nvPicPr>
          <p:cNvPr id="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73091" y="2795359"/>
            <a:ext cx="3069691" cy="2071622"/>
          </a:xfrm>
          <a:prstGeom prst="rect">
            <a:avLst/>
          </a:prstGeom>
          <a:noFill/>
          <a:ln w="38100">
            <a:solidFill>
              <a:schemeClr val="bg1"/>
            </a:solidFill>
            <a:miter lim="800000"/>
            <a:headEnd/>
            <a:tailEnd/>
          </a:ln>
          <a:effectLst>
            <a:outerShdw blurRad="63500" sx="102000" sy="102000" algn="ctr" rotWithShape="0">
              <a:prstClr val="black">
                <a:alpha val="40000"/>
              </a:prstClr>
            </a:outerShdw>
          </a:effectLst>
          <a:extLst>
            <a:ext uri="{909E8E84-426E-40dd-AFC4-6F175D3DCCD1}">
              <a14:hiddenFill xmlns:a14="http://schemas.microsoft.com/office/drawing/2010/main" xmlns="">
                <a:solidFill>
                  <a:schemeClr val="accent1"/>
                </a:solidFill>
              </a14:hiddenFill>
            </a:ext>
          </a:extLst>
        </p:spPr>
      </p:pic>
    </p:spTree>
    <p:extLst>
      <p:ext uri="{BB962C8B-B14F-4D97-AF65-F5344CB8AC3E}">
        <p14:creationId xmlns:p14="http://schemas.microsoft.com/office/powerpoint/2010/main" val="212047451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val 7"/>
          <p:cNvSpPr/>
          <p:nvPr/>
        </p:nvSpPr>
        <p:spPr>
          <a:xfrm>
            <a:off x="1913481" y="1417659"/>
            <a:ext cx="5317038" cy="5317038"/>
          </a:xfrm>
          <a:prstGeom prst="ellipse">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p:txBody>
          <a:bodyPr>
            <a:noAutofit/>
          </a:bodyPr>
          <a:lstStyle/>
          <a:p>
            <a:r>
              <a:rPr lang="en-US" sz="2800" dirty="0" smtClean="0"/>
              <a:t>Questions about teachers’ support for work with data</a:t>
            </a:r>
            <a:endParaRPr lang="en-US" sz="2800" dirty="0"/>
          </a:p>
        </p:txBody>
      </p:sp>
      <p:sp>
        <p:nvSpPr>
          <p:cNvPr id="3" name="Content Placeholder 2"/>
          <p:cNvSpPr>
            <a:spLocks noGrp="1"/>
          </p:cNvSpPr>
          <p:nvPr>
            <p:ph idx="1"/>
          </p:nvPr>
        </p:nvSpPr>
        <p:spPr>
          <a:xfrm>
            <a:off x="457200" y="1637778"/>
            <a:ext cx="8229600" cy="4876800"/>
          </a:xfrm>
        </p:spPr>
        <p:txBody>
          <a:bodyPr/>
          <a:lstStyle/>
          <a:p>
            <a:endParaRPr lang="en-US" dirty="0"/>
          </a:p>
          <a:p>
            <a:pPr lvl="1"/>
            <a:endParaRPr lang="en-US" dirty="0"/>
          </a:p>
          <a:p>
            <a:pPr lvl="1"/>
            <a:endParaRPr lang="en-US" dirty="0" smtClean="0"/>
          </a:p>
          <a:p>
            <a:pPr lvl="1"/>
            <a:endParaRPr lang="en-US" dirty="0" smtClean="0"/>
          </a:p>
          <a:p>
            <a:pPr lvl="1"/>
            <a:endParaRPr lang="en-US" dirty="0" smtClean="0"/>
          </a:p>
          <a:p>
            <a:pPr lvl="1"/>
            <a:endParaRPr lang="en-US" dirty="0" smtClean="0"/>
          </a:p>
        </p:txBody>
      </p:sp>
      <p:graphicFrame>
        <p:nvGraphicFramePr>
          <p:cNvPr id="4" name="Diagram 3"/>
          <p:cNvGraphicFramePr/>
          <p:nvPr>
            <p:extLst>
              <p:ext uri="{D42A27DB-BD31-4B8C-83A1-F6EECF244321}">
                <p14:modId xmlns:p14="http://schemas.microsoft.com/office/powerpoint/2010/main" val="1176550494"/>
              </p:ext>
            </p:extLst>
          </p:nvPr>
        </p:nvGraphicFramePr>
        <p:xfrm>
          <a:off x="1524000" y="2044178"/>
          <a:ext cx="6096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p:cNvSpPr txBox="1"/>
          <p:nvPr/>
        </p:nvSpPr>
        <p:spPr>
          <a:xfrm>
            <a:off x="-40579" y="3260570"/>
            <a:ext cx="1954060" cy="1200329"/>
          </a:xfrm>
          <a:prstGeom prst="rect">
            <a:avLst/>
          </a:prstGeom>
          <a:noFill/>
        </p:spPr>
        <p:txBody>
          <a:bodyPr wrap="square" rtlCol="0">
            <a:spAutoFit/>
          </a:bodyPr>
          <a:lstStyle/>
          <a:p>
            <a:pPr algn="ctr"/>
            <a:r>
              <a:rPr lang="en-US" i="1" dirty="0">
                <a:latin typeface="Helvetica Neue" charset="0"/>
                <a:ea typeface="Helvetica Neue" charset="0"/>
                <a:cs typeface="Helvetica Neue" charset="0"/>
              </a:rPr>
              <a:t>Design and development of contexts </a:t>
            </a:r>
            <a:r>
              <a:rPr lang="en-US" i="1" dirty="0" smtClean="0">
                <a:latin typeface="Helvetica Neue" charset="0"/>
                <a:ea typeface="Helvetica Neue" charset="0"/>
                <a:cs typeface="Helvetica Neue" charset="0"/>
              </a:rPr>
              <a:t>for </a:t>
            </a:r>
            <a:r>
              <a:rPr lang="en-US" i="1" dirty="0">
                <a:latin typeface="Helvetica Neue" charset="0"/>
                <a:ea typeface="Helvetica Neue" charset="0"/>
                <a:cs typeface="Helvetica Neue" charset="0"/>
              </a:rPr>
              <a:t>work with data </a:t>
            </a:r>
          </a:p>
        </p:txBody>
      </p:sp>
      <p:sp>
        <p:nvSpPr>
          <p:cNvPr id="10" name="TextBox 9"/>
          <p:cNvSpPr txBox="1"/>
          <p:nvPr/>
        </p:nvSpPr>
        <p:spPr>
          <a:xfrm>
            <a:off x="7230519" y="3168237"/>
            <a:ext cx="1659699" cy="1815882"/>
          </a:xfrm>
          <a:prstGeom prst="rect">
            <a:avLst/>
          </a:prstGeom>
          <a:noFill/>
        </p:spPr>
        <p:txBody>
          <a:bodyPr wrap="square" rtlCol="0">
            <a:spAutoFit/>
          </a:bodyPr>
          <a:lstStyle/>
          <a:p>
            <a:pPr algn="ctr"/>
            <a:r>
              <a:rPr lang="en-US" sz="1600" dirty="0" smtClean="0">
                <a:latin typeface="Helvetica Neue" charset="0"/>
                <a:ea typeface="Helvetica Neue" charset="0"/>
                <a:cs typeface="Helvetica Neue" charset="0"/>
              </a:rPr>
              <a:t>Curricular standards,</a:t>
            </a:r>
          </a:p>
          <a:p>
            <a:pPr algn="ctr"/>
            <a:r>
              <a:rPr lang="en-US" sz="1600" dirty="0">
                <a:latin typeface="Helvetica Neue" charset="0"/>
                <a:ea typeface="Helvetica Neue" charset="0"/>
                <a:cs typeface="Helvetica Neue" charset="0"/>
              </a:rPr>
              <a:t>r</a:t>
            </a:r>
            <a:r>
              <a:rPr lang="en-US" sz="1600" dirty="0" smtClean="0">
                <a:latin typeface="Helvetica Neue" charset="0"/>
                <a:ea typeface="Helvetica Neue" charset="0"/>
                <a:cs typeface="Helvetica Neue" charset="0"/>
              </a:rPr>
              <a:t>esources,</a:t>
            </a:r>
          </a:p>
          <a:p>
            <a:pPr algn="ctr"/>
            <a:r>
              <a:rPr lang="en-US" sz="1600" dirty="0">
                <a:latin typeface="Helvetica Neue" charset="0"/>
                <a:ea typeface="Helvetica Neue" charset="0"/>
                <a:cs typeface="Helvetica Neue" charset="0"/>
              </a:rPr>
              <a:t>a</a:t>
            </a:r>
            <a:r>
              <a:rPr lang="en-US" sz="1600" dirty="0" smtClean="0">
                <a:latin typeface="Helvetica Neue" charset="0"/>
                <a:ea typeface="Helvetica Neue" charset="0"/>
                <a:cs typeface="Helvetica Neue" charset="0"/>
              </a:rPr>
              <a:t>ssessments, </a:t>
            </a:r>
          </a:p>
          <a:p>
            <a:pPr algn="ctr"/>
            <a:r>
              <a:rPr lang="en-US" sz="1600" dirty="0" smtClean="0">
                <a:latin typeface="Helvetica Neue" charset="0"/>
                <a:ea typeface="Helvetica Neue" charset="0"/>
                <a:cs typeface="Helvetica Neue" charset="0"/>
              </a:rPr>
              <a:t>and technological tools</a:t>
            </a:r>
          </a:p>
        </p:txBody>
      </p:sp>
      <p:graphicFrame>
        <p:nvGraphicFramePr>
          <p:cNvPr id="11" name="Table 10"/>
          <p:cNvGraphicFramePr>
            <a:graphicFrameLocks noGrp="1"/>
          </p:cNvGraphicFramePr>
          <p:nvPr>
            <p:extLst>
              <p:ext uri="{D42A27DB-BD31-4B8C-83A1-F6EECF244321}">
                <p14:modId xmlns:p14="http://schemas.microsoft.com/office/powerpoint/2010/main" val="1813251593"/>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dirty="0" smtClean="0">
                          <a:solidFill>
                            <a:srgbClr val="B5B8C4"/>
                          </a:solidFill>
                          <a:latin typeface="Helvetica Neue" charset="0"/>
                          <a:ea typeface="Helvetica Neue" charset="0"/>
                          <a:cs typeface="Helvetica Neue" charset="0"/>
                        </a:rPr>
                        <a:t>Introduction</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chemeClr val="bg1"/>
                          </a:solidFill>
                          <a:latin typeface="Helvetica Neue" charset="0"/>
                          <a:ea typeface="Helvetica Neue" charset="0"/>
                          <a:cs typeface="Helvetica Neue" charset="0"/>
                        </a:rPr>
                        <a:t>Overview</a:t>
                      </a:r>
                      <a:endParaRPr lang="en-US" sz="1600" b="0" dirty="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1</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2</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Future Work</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Tree>
    <p:extLst>
      <p:ext uri="{BB962C8B-B14F-4D97-AF65-F5344CB8AC3E}">
        <p14:creationId xmlns:p14="http://schemas.microsoft.com/office/powerpoint/2010/main" val="80971751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dirty="0"/>
              <a:t>Questions about teachers’ support for work with data</a:t>
            </a:r>
          </a:p>
        </p:txBody>
      </p:sp>
      <p:sp>
        <p:nvSpPr>
          <p:cNvPr id="3" name="Content Placeholder 2"/>
          <p:cNvSpPr>
            <a:spLocks noGrp="1"/>
          </p:cNvSpPr>
          <p:nvPr>
            <p:ph idx="1"/>
          </p:nvPr>
        </p:nvSpPr>
        <p:spPr>
          <a:xfrm>
            <a:off x="457200" y="1600200"/>
            <a:ext cx="8229600" cy="4876800"/>
          </a:xfrm>
        </p:spPr>
        <p:txBody>
          <a:bodyPr anchor="ctr">
            <a:normAutofit/>
          </a:bodyPr>
          <a:lstStyle/>
          <a:p>
            <a:r>
              <a:rPr lang="en-US" dirty="0"/>
              <a:t>How can teachers support student work with data</a:t>
            </a:r>
            <a:r>
              <a:rPr lang="en-US" dirty="0" smtClean="0"/>
              <a:t>?</a:t>
            </a:r>
          </a:p>
          <a:p>
            <a:endParaRPr lang="en-US" dirty="0" smtClean="0"/>
          </a:p>
          <a:p>
            <a:r>
              <a:rPr lang="en-US" dirty="0" smtClean="0"/>
              <a:t>What </a:t>
            </a:r>
            <a:r>
              <a:rPr lang="en-US" dirty="0"/>
              <a:t>aspects of work with data can teachers and teacher educators leverage to support engagement in ambitious practices</a:t>
            </a:r>
            <a:r>
              <a:rPr lang="en-US" dirty="0" smtClean="0"/>
              <a:t>?</a:t>
            </a:r>
          </a:p>
          <a:p>
            <a:endParaRPr lang="en-US" dirty="0"/>
          </a:p>
          <a:p>
            <a:r>
              <a:rPr lang="en-US" dirty="0" smtClean="0"/>
              <a:t>How do teachers with mathematics backgrounds differ in their ability to engage students in work with data?</a:t>
            </a:r>
          </a:p>
        </p:txBody>
      </p:sp>
      <p:graphicFrame>
        <p:nvGraphicFramePr>
          <p:cNvPr id="4" name="Table 3"/>
          <p:cNvGraphicFramePr>
            <a:graphicFrameLocks noGrp="1"/>
          </p:cNvGraphicFramePr>
          <p:nvPr>
            <p:extLst>
              <p:ext uri="{D42A27DB-BD31-4B8C-83A1-F6EECF244321}">
                <p14:modId xmlns:p14="http://schemas.microsoft.com/office/powerpoint/2010/main" val="60883976"/>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dirty="0" smtClean="0">
                          <a:solidFill>
                            <a:srgbClr val="B5B8C4"/>
                          </a:solidFill>
                          <a:latin typeface="Helvetica Neue" charset="0"/>
                          <a:ea typeface="Helvetica Neue" charset="0"/>
                          <a:cs typeface="Helvetica Neue" charset="0"/>
                        </a:rPr>
                        <a:t>Introduction</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chemeClr val="bg1"/>
                          </a:solidFill>
                          <a:latin typeface="Helvetica Neue" charset="0"/>
                          <a:ea typeface="Helvetica Neue" charset="0"/>
                          <a:cs typeface="Helvetica Neue" charset="0"/>
                        </a:rPr>
                        <a:t>Overview</a:t>
                      </a:r>
                      <a:endParaRPr lang="en-US" sz="1600" b="0" dirty="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1</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2</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Future Work</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Tree>
    <p:extLst>
      <p:ext uri="{BB962C8B-B14F-4D97-AF65-F5344CB8AC3E}">
        <p14:creationId xmlns:p14="http://schemas.microsoft.com/office/powerpoint/2010/main" val="118188654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Example: </a:t>
            </a:r>
            <a:r>
              <a:rPr lang="en-US" dirty="0" smtClean="0"/>
              <a:t>Teachers’ </a:t>
            </a:r>
            <a:r>
              <a:rPr lang="en-US" dirty="0" smtClean="0"/>
              <a:t>data modeling</a:t>
            </a:r>
            <a:endParaRPr lang="en-US" dirty="0"/>
          </a:p>
        </p:txBody>
      </p:sp>
      <p:sp>
        <p:nvSpPr>
          <p:cNvPr id="3" name="Content Placeholder 2"/>
          <p:cNvSpPr>
            <a:spLocks noGrp="1"/>
          </p:cNvSpPr>
          <p:nvPr>
            <p:ph idx="1"/>
          </p:nvPr>
        </p:nvSpPr>
        <p:spPr>
          <a:xfrm>
            <a:off x="457200" y="1600200"/>
            <a:ext cx="3917091" cy="4876800"/>
          </a:xfrm>
        </p:spPr>
        <p:txBody>
          <a:bodyPr anchor="ctr">
            <a:noAutofit/>
          </a:bodyPr>
          <a:lstStyle/>
          <a:p>
            <a:r>
              <a:rPr lang="en-US" sz="2000" i="1" dirty="0" smtClean="0"/>
              <a:t>How </a:t>
            </a:r>
            <a:r>
              <a:rPr lang="en-US" sz="2000" i="1" dirty="0" smtClean="0"/>
              <a:t>do teachers </a:t>
            </a:r>
            <a:r>
              <a:rPr lang="en-US" sz="2000" i="1" dirty="0" smtClean="0"/>
              <a:t>from different </a:t>
            </a:r>
            <a:r>
              <a:rPr lang="en-US" sz="2000" i="1" dirty="0" smtClean="0"/>
              <a:t>backgrounds develop </a:t>
            </a:r>
            <a:r>
              <a:rPr lang="en-US" sz="2000" i="1" dirty="0" smtClean="0"/>
              <a:t>capabilities to work with data?</a:t>
            </a:r>
          </a:p>
          <a:p>
            <a:endParaRPr lang="en-US" sz="2000" dirty="0" smtClean="0"/>
          </a:p>
          <a:p>
            <a:r>
              <a:rPr lang="en-US" sz="2000" dirty="0"/>
              <a:t>Support in-service teachers’ to work with data</a:t>
            </a:r>
          </a:p>
          <a:p>
            <a:endParaRPr lang="en-US" sz="2000" dirty="0"/>
          </a:p>
          <a:p>
            <a:r>
              <a:rPr lang="en-US" sz="2000" dirty="0" smtClean="0"/>
              <a:t>Found that open-ended work with data was productive and led to rich discussions around students’ use of data</a:t>
            </a:r>
          </a:p>
        </p:txBody>
      </p:sp>
      <p:sp>
        <p:nvSpPr>
          <p:cNvPr id="6" name="Rectangle 5"/>
          <p:cNvSpPr/>
          <p:nvPr/>
        </p:nvSpPr>
        <p:spPr>
          <a:xfrm>
            <a:off x="0" y="6477000"/>
            <a:ext cx="4163897" cy="369332"/>
          </a:xfrm>
          <a:prstGeom prst="rect">
            <a:avLst/>
          </a:prstGeom>
        </p:spPr>
        <p:txBody>
          <a:bodyPr wrap="none">
            <a:spAutoFit/>
          </a:bodyPr>
          <a:lstStyle/>
          <a:p>
            <a:r>
              <a:rPr lang="en-US" dirty="0" smtClean="0">
                <a:solidFill>
                  <a:srgbClr val="000000"/>
                </a:solidFill>
                <a:latin typeface="HelveticaNeue" charset="0"/>
              </a:rPr>
              <a:t>Rosenberg &amp; </a:t>
            </a:r>
            <a:r>
              <a:rPr lang="en-US" dirty="0" err="1" smtClean="0">
                <a:solidFill>
                  <a:srgbClr val="000000"/>
                </a:solidFill>
                <a:latin typeface="HelveticaNeue" charset="0"/>
              </a:rPr>
              <a:t>Henriksen</a:t>
            </a:r>
            <a:r>
              <a:rPr lang="en-US" dirty="0" smtClean="0">
                <a:solidFill>
                  <a:srgbClr val="000000"/>
                </a:solidFill>
                <a:latin typeface="HelveticaNeue" charset="0"/>
              </a:rPr>
              <a:t>, </a:t>
            </a:r>
            <a:r>
              <a:rPr lang="en-US" i="1" dirty="0" smtClean="0">
                <a:solidFill>
                  <a:srgbClr val="000000"/>
                </a:solidFill>
                <a:latin typeface="HelveticaNeue" charset="0"/>
              </a:rPr>
              <a:t>in preparation</a:t>
            </a:r>
            <a:endParaRPr lang="en-US" i="1"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1998" y="2388885"/>
            <a:ext cx="4440694" cy="3299429"/>
          </a:xfrm>
          <a:prstGeom prst="rect">
            <a:avLst/>
          </a:prstGeom>
        </p:spPr>
      </p:pic>
      <p:graphicFrame>
        <p:nvGraphicFramePr>
          <p:cNvPr id="8" name="Table 7"/>
          <p:cNvGraphicFramePr>
            <a:graphicFrameLocks noGrp="1"/>
          </p:cNvGraphicFramePr>
          <p:nvPr>
            <p:extLst>
              <p:ext uri="{D42A27DB-BD31-4B8C-83A1-F6EECF244321}">
                <p14:modId xmlns:p14="http://schemas.microsoft.com/office/powerpoint/2010/main" val="1495054091"/>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smtClean="0">
                          <a:solidFill>
                            <a:srgbClr val="B5B8C4"/>
                          </a:solidFill>
                          <a:latin typeface="Helvetica Neue" charset="0"/>
                          <a:ea typeface="Helvetica Neue" charset="0"/>
                          <a:cs typeface="Helvetica Neue" charset="0"/>
                        </a:rPr>
                        <a:t>Introduction</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chemeClr val="bg1"/>
                          </a:solidFill>
                          <a:latin typeface="Helvetica Neue" charset="0"/>
                          <a:ea typeface="Helvetica Neue" charset="0"/>
                          <a:cs typeface="Helvetica Neue" charset="0"/>
                        </a:rPr>
                        <a:t>Overview</a:t>
                      </a:r>
                      <a:endParaRPr lang="en-US" sz="1600" b="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Study 1</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Study 2</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Future Work</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Tree>
    <p:extLst>
      <p:ext uri="{BB962C8B-B14F-4D97-AF65-F5344CB8AC3E}">
        <p14:creationId xmlns:p14="http://schemas.microsoft.com/office/powerpoint/2010/main" val="187890451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200" dirty="0" smtClean="0"/>
              <a:t>Example: </a:t>
            </a:r>
            <a:r>
              <a:rPr lang="en-US" sz="3200" dirty="0" smtClean="0"/>
              <a:t>Teachers</a:t>
            </a:r>
            <a:r>
              <a:rPr lang="en-US" sz="3200" smtClean="0"/>
              <a:t>’ use and adap </a:t>
            </a:r>
            <a:r>
              <a:rPr lang="en-US" sz="3200" dirty="0" smtClean="0"/>
              <a:t>of scientific modeling</a:t>
            </a:r>
            <a:endParaRPr lang="en-US" sz="3200" dirty="0"/>
          </a:p>
        </p:txBody>
      </p:sp>
      <p:sp>
        <p:nvSpPr>
          <p:cNvPr id="3" name="Content Placeholder 2"/>
          <p:cNvSpPr>
            <a:spLocks noGrp="1"/>
          </p:cNvSpPr>
          <p:nvPr>
            <p:ph idx="1"/>
          </p:nvPr>
        </p:nvSpPr>
        <p:spPr>
          <a:xfrm>
            <a:off x="457201" y="1600200"/>
            <a:ext cx="3425868" cy="4876800"/>
          </a:xfrm>
        </p:spPr>
        <p:txBody>
          <a:bodyPr anchor="ctr">
            <a:noAutofit/>
          </a:bodyPr>
          <a:lstStyle/>
          <a:p>
            <a:r>
              <a:rPr lang="en-US" sz="2000" dirty="0" smtClean="0">
                <a:solidFill>
                  <a:srgbClr val="000000"/>
                </a:solidFill>
              </a:rPr>
              <a:t>How did two </a:t>
            </a:r>
            <a:r>
              <a:rPr lang="en-US" sz="2000" dirty="0" smtClean="0">
                <a:solidFill>
                  <a:srgbClr val="000000"/>
                </a:solidFill>
              </a:rPr>
              <a:t>in-service MS teachers</a:t>
            </a:r>
            <a:r>
              <a:rPr lang="en-US" sz="2000" dirty="0" smtClean="0">
                <a:solidFill>
                  <a:srgbClr val="000000"/>
                </a:solidFill>
              </a:rPr>
              <a:t>’ practice and views change over a long period of time?</a:t>
            </a:r>
          </a:p>
          <a:p>
            <a:endParaRPr lang="en-US" sz="2000" dirty="0" smtClean="0"/>
          </a:p>
          <a:p>
            <a:r>
              <a:rPr lang="en-US" sz="2000" dirty="0">
                <a:solidFill>
                  <a:srgbClr val="000000"/>
                </a:solidFill>
              </a:rPr>
              <a:t>Explored how teachers take up the pedagogical practice of scientific modeling</a:t>
            </a:r>
          </a:p>
          <a:p>
            <a:endParaRPr lang="en-US" sz="2000" dirty="0"/>
          </a:p>
          <a:p>
            <a:pPr>
              <a:buSzPts val="2000"/>
              <a:buFont typeface="Arial" charset="0"/>
              <a:buChar char="•"/>
            </a:pPr>
            <a:r>
              <a:rPr lang="en-US" sz="2000" dirty="0" smtClean="0">
                <a:solidFill>
                  <a:srgbClr val="000000"/>
                </a:solidFill>
              </a:rPr>
              <a:t>A focus </a:t>
            </a:r>
            <a:r>
              <a:rPr lang="en-US" sz="2000" dirty="0">
                <a:solidFill>
                  <a:srgbClr val="000000"/>
                </a:solidFill>
              </a:rPr>
              <a:t>on students sharing their ideas aligned with modeling and provided </a:t>
            </a:r>
            <a:r>
              <a:rPr lang="en-US" sz="2000" dirty="0" smtClean="0">
                <a:solidFill>
                  <a:srgbClr val="000000"/>
                </a:solidFill>
              </a:rPr>
              <a:t>focus</a:t>
            </a:r>
            <a:endParaRPr lang="en-US" sz="2000" dirty="0">
              <a:solidFill>
                <a:srgbClr val="000000"/>
              </a:solidFill>
            </a:endParaRPr>
          </a:p>
        </p:txBody>
      </p:sp>
      <p:sp>
        <p:nvSpPr>
          <p:cNvPr id="6" name="Rectangle 5"/>
          <p:cNvSpPr/>
          <p:nvPr/>
        </p:nvSpPr>
        <p:spPr>
          <a:xfrm>
            <a:off x="-2" y="6536960"/>
            <a:ext cx="9274911" cy="307777"/>
          </a:xfrm>
          <a:prstGeom prst="rect">
            <a:avLst/>
          </a:prstGeom>
        </p:spPr>
        <p:txBody>
          <a:bodyPr wrap="none">
            <a:spAutoFit/>
          </a:bodyPr>
          <a:lstStyle/>
          <a:p>
            <a:r>
              <a:rPr lang="en-US" sz="1400" smtClean="0">
                <a:solidFill>
                  <a:srgbClr val="000000"/>
                </a:solidFill>
                <a:latin typeface="HelveticaNeue" charset="0"/>
              </a:rPr>
              <a:t>Rosenberg, Schwarz, &amp; </a:t>
            </a:r>
            <a:r>
              <a:rPr lang="en-US" sz="1400" err="1" smtClean="0">
                <a:solidFill>
                  <a:srgbClr val="000000"/>
                </a:solidFill>
                <a:latin typeface="HelveticaNeue" charset="0"/>
              </a:rPr>
              <a:t>Akcaoglu</a:t>
            </a:r>
            <a:r>
              <a:rPr lang="en-US" sz="1400" smtClean="0">
                <a:solidFill>
                  <a:srgbClr val="000000"/>
                </a:solidFill>
                <a:latin typeface="HelveticaNeue" charset="0"/>
              </a:rPr>
              <a:t>, revise and resubmit, </a:t>
            </a:r>
            <a:r>
              <a:rPr lang="en-US" sz="1400" i="1" smtClean="0">
                <a:solidFill>
                  <a:srgbClr val="000000"/>
                </a:solidFill>
                <a:latin typeface="HelveticaNeue" charset="0"/>
              </a:rPr>
              <a:t>JTE;</a:t>
            </a:r>
            <a:r>
              <a:rPr lang="en-US" sz="1400">
                <a:solidFill>
                  <a:srgbClr val="000000"/>
                </a:solidFill>
                <a:latin typeface="HelveticaNeue" charset="0"/>
              </a:rPr>
              <a:t> </a:t>
            </a:r>
            <a:r>
              <a:rPr lang="en-US" sz="1400" smtClean="0">
                <a:solidFill>
                  <a:srgbClr val="000000"/>
                </a:solidFill>
                <a:latin typeface="HelveticaNeue" charset="0"/>
              </a:rPr>
              <a:t>Rosenberg, Schwarz, Lee, &amp; </a:t>
            </a:r>
            <a:r>
              <a:rPr lang="en-US" sz="1400" err="1" smtClean="0">
                <a:solidFill>
                  <a:srgbClr val="000000"/>
                </a:solidFill>
                <a:latin typeface="HelveticaNeue" charset="0"/>
              </a:rPr>
              <a:t>Akcaoglu</a:t>
            </a:r>
            <a:r>
              <a:rPr lang="en-US" sz="1400" smtClean="0">
                <a:solidFill>
                  <a:srgbClr val="000000"/>
                </a:solidFill>
                <a:latin typeface="HelveticaNeue" charset="0"/>
              </a:rPr>
              <a:t>, 2015, </a:t>
            </a:r>
            <a:r>
              <a:rPr lang="en-US" sz="1400" i="1" smtClean="0">
                <a:solidFill>
                  <a:srgbClr val="000000"/>
                </a:solidFill>
                <a:latin typeface="HelveticaNeue" charset="0"/>
              </a:rPr>
              <a:t>NARST</a:t>
            </a:r>
            <a:endParaRPr lang="en-US" sz="1400" i="1"/>
          </a:p>
        </p:txBody>
      </p:sp>
      <p:graphicFrame>
        <p:nvGraphicFramePr>
          <p:cNvPr id="7" name="Table 6"/>
          <p:cNvGraphicFramePr>
            <a:graphicFrameLocks noGrp="1"/>
          </p:cNvGraphicFramePr>
          <p:nvPr>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smtClean="0">
                          <a:solidFill>
                            <a:srgbClr val="B5B8C4"/>
                          </a:solidFill>
                          <a:latin typeface="Helvetica Neue" charset="0"/>
                          <a:ea typeface="Helvetica Neue" charset="0"/>
                          <a:cs typeface="Helvetica Neue" charset="0"/>
                        </a:rPr>
                        <a:t>Introduction</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chemeClr val="bg1"/>
                          </a:solidFill>
                          <a:latin typeface="Helvetica Neue" charset="0"/>
                          <a:ea typeface="Helvetica Neue" charset="0"/>
                          <a:cs typeface="Helvetica Neue" charset="0"/>
                        </a:rPr>
                        <a:t>Overview</a:t>
                      </a:r>
                      <a:endParaRPr lang="en-US" sz="1600" b="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Study 1</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Study 2</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Future Work</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
        <p:nvSpPr>
          <p:cNvPr id="4" name="TextBox 3"/>
          <p:cNvSpPr txBox="1"/>
          <p:nvPr/>
        </p:nvSpPr>
        <p:spPr>
          <a:xfrm>
            <a:off x="4153397" y="1952988"/>
            <a:ext cx="4702084" cy="4154984"/>
          </a:xfrm>
          <a:prstGeom prst="rect">
            <a:avLst/>
          </a:prstGeom>
          <a:noFill/>
        </p:spPr>
        <p:txBody>
          <a:bodyPr wrap="square" rtlCol="0">
            <a:spAutoFit/>
          </a:bodyPr>
          <a:lstStyle/>
          <a:p>
            <a:pPr algn="ctr"/>
            <a:r>
              <a:rPr lang="en-US" sz="2200" i="1" dirty="0" smtClean="0">
                <a:solidFill>
                  <a:srgbClr val="000000"/>
                </a:solidFill>
                <a:latin typeface="Helvetica Neue" charset="0"/>
                <a:ea typeface="Helvetica Neue" charset="0"/>
                <a:cs typeface="Helvetica Neue" charset="0"/>
              </a:rPr>
              <a:t>“</a:t>
            </a:r>
            <a:r>
              <a:rPr lang="en-US" sz="2200" i="1" dirty="0" smtClean="0">
                <a:solidFill>
                  <a:srgbClr val="181D1F"/>
                </a:solidFill>
                <a:latin typeface="Helvetica Neue" charset="0"/>
                <a:ea typeface="Helvetica Neue" charset="0"/>
                <a:cs typeface="Helvetica Neue" charset="0"/>
              </a:rPr>
              <a:t>Once </a:t>
            </a:r>
            <a:r>
              <a:rPr lang="en-US" sz="2200" i="1" dirty="0">
                <a:solidFill>
                  <a:srgbClr val="181D1F"/>
                </a:solidFill>
                <a:latin typeface="Helvetica Neue" charset="0"/>
                <a:ea typeface="Helvetica Neue" charset="0"/>
                <a:cs typeface="Helvetica Neue" charset="0"/>
              </a:rPr>
              <a:t>you get them to share those ideas, the coolest part is seeing </a:t>
            </a:r>
            <a:r>
              <a:rPr lang="en-US" sz="2200" i="1" dirty="0" smtClean="0">
                <a:solidFill>
                  <a:srgbClr val="181D1F"/>
                </a:solidFill>
                <a:latin typeface="Helvetica Neue" charset="0"/>
                <a:ea typeface="Helvetica Neue" charset="0"/>
                <a:cs typeface="Helvetica Neue" charset="0"/>
              </a:rPr>
              <a:t>. . . them </a:t>
            </a:r>
            <a:r>
              <a:rPr lang="en-US" sz="2200" i="1" dirty="0">
                <a:solidFill>
                  <a:srgbClr val="181D1F"/>
                </a:solidFill>
                <a:latin typeface="Helvetica Neue" charset="0"/>
                <a:ea typeface="Helvetica Neue" charset="0"/>
                <a:cs typeface="Helvetica Neue" charset="0"/>
              </a:rPr>
              <a:t>adapt and evolve those into a better understanding of what's really going </a:t>
            </a:r>
            <a:r>
              <a:rPr lang="en-US" sz="2200" i="1" dirty="0" smtClean="0">
                <a:solidFill>
                  <a:srgbClr val="181D1F"/>
                </a:solidFill>
                <a:latin typeface="Helvetica Neue" charset="0"/>
                <a:ea typeface="Helvetica Neue" charset="0"/>
                <a:cs typeface="Helvetica Neue" charset="0"/>
              </a:rPr>
              <a:t>on</a:t>
            </a:r>
            <a:r>
              <a:rPr lang="en-US" sz="2200" i="1" dirty="0" smtClean="0">
                <a:solidFill>
                  <a:srgbClr val="181D1F"/>
                </a:solidFill>
                <a:latin typeface="Helvetica Neue" charset="0"/>
                <a:ea typeface="Helvetica Neue" charset="0"/>
                <a:cs typeface="Helvetica Neue" charset="0"/>
              </a:rPr>
              <a:t>.”</a:t>
            </a:r>
            <a:endParaRPr lang="en-US" sz="2200" i="1" dirty="0" smtClean="0">
              <a:solidFill>
                <a:srgbClr val="181D1F"/>
              </a:solidFill>
              <a:latin typeface="Helvetica Neue" charset="0"/>
              <a:ea typeface="Helvetica Neue" charset="0"/>
              <a:cs typeface="Helvetica Neue" charset="0"/>
            </a:endParaRPr>
          </a:p>
          <a:p>
            <a:pPr algn="ctr"/>
            <a:endParaRPr lang="en-US" sz="2200" i="1" dirty="0" smtClean="0">
              <a:solidFill>
                <a:srgbClr val="181D1F"/>
              </a:solidFill>
              <a:latin typeface="Helvetica Neue" charset="0"/>
              <a:ea typeface="Helvetica Neue" charset="0"/>
              <a:cs typeface="Helvetica Neue" charset="0"/>
            </a:endParaRPr>
          </a:p>
          <a:p>
            <a:pPr algn="ctr"/>
            <a:endParaRPr lang="en-US" sz="2200" i="1" dirty="0" smtClean="0">
              <a:solidFill>
                <a:srgbClr val="181D1F"/>
              </a:solidFill>
              <a:latin typeface="Helvetica Neue" charset="0"/>
              <a:ea typeface="Helvetica Neue" charset="0"/>
              <a:cs typeface="Helvetica Neue" charset="0"/>
            </a:endParaRPr>
          </a:p>
          <a:p>
            <a:pPr algn="ctr"/>
            <a:r>
              <a:rPr lang="en-US" sz="2200" i="1" dirty="0">
                <a:solidFill>
                  <a:srgbClr val="000000"/>
                </a:solidFill>
                <a:latin typeface="Helvetica Neue" charset="0"/>
                <a:ea typeface="Helvetica Neue" charset="0"/>
                <a:cs typeface="Helvetica Neue" charset="0"/>
              </a:rPr>
              <a:t>“A lot of my kids certainly still hold misconceptions, but they got rocked, too, because of the different models that we used.”</a:t>
            </a:r>
          </a:p>
          <a:p>
            <a:pPr algn="ctr"/>
            <a:endParaRPr lang="en-US" sz="2200" i="1" dirty="0">
              <a:solidFill>
                <a:srgbClr val="000000"/>
              </a:solidFill>
              <a:latin typeface="Helvetica Neue" charset="0"/>
              <a:ea typeface="Helvetica Neue" charset="0"/>
              <a:cs typeface="Helvetica Neue" charset="0"/>
            </a:endParaRPr>
          </a:p>
        </p:txBody>
      </p:sp>
    </p:spTree>
    <p:extLst>
      <p:ext uri="{BB962C8B-B14F-4D97-AF65-F5344CB8AC3E}">
        <p14:creationId xmlns:p14="http://schemas.microsoft.com/office/powerpoint/2010/main" val="30329295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val 7"/>
          <p:cNvSpPr/>
          <p:nvPr/>
        </p:nvSpPr>
        <p:spPr>
          <a:xfrm>
            <a:off x="1913481" y="1417659"/>
            <a:ext cx="5317038" cy="5317038"/>
          </a:xfrm>
          <a:prstGeom prst="ellipse">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normAutofit/>
          </a:bodyPr>
          <a:lstStyle/>
          <a:p>
            <a:r>
              <a:rPr lang="en-US" smtClean="0"/>
              <a:t>Research focused on work with data</a:t>
            </a:r>
            <a:endParaRPr lang="en-US"/>
          </a:p>
        </p:txBody>
      </p:sp>
      <p:sp>
        <p:nvSpPr>
          <p:cNvPr id="3" name="Content Placeholder 2"/>
          <p:cNvSpPr>
            <a:spLocks noGrp="1"/>
          </p:cNvSpPr>
          <p:nvPr>
            <p:ph idx="1"/>
          </p:nvPr>
        </p:nvSpPr>
        <p:spPr>
          <a:xfrm>
            <a:off x="457200" y="1637778"/>
            <a:ext cx="8229600" cy="4876800"/>
          </a:xfrm>
        </p:spPr>
        <p:txBody>
          <a:bodyPr/>
          <a:lstStyle/>
          <a:p>
            <a:endParaRPr lang="en-US"/>
          </a:p>
          <a:p>
            <a:pPr lvl="1"/>
            <a:endParaRPr lang="en-US"/>
          </a:p>
          <a:p>
            <a:pPr lvl="1"/>
            <a:endParaRPr lang="en-US" smtClean="0"/>
          </a:p>
          <a:p>
            <a:pPr lvl="1"/>
            <a:endParaRPr lang="en-US" smtClean="0"/>
          </a:p>
          <a:p>
            <a:pPr lvl="1"/>
            <a:endParaRPr lang="en-US" smtClean="0"/>
          </a:p>
          <a:p>
            <a:pPr lvl="1"/>
            <a:endParaRPr lang="en-US" smtClean="0"/>
          </a:p>
        </p:txBody>
      </p:sp>
      <p:graphicFrame>
        <p:nvGraphicFramePr>
          <p:cNvPr id="4" name="Diagram 3"/>
          <p:cNvGraphicFramePr/>
          <p:nvPr>
            <p:extLst>
              <p:ext uri="{D42A27DB-BD31-4B8C-83A1-F6EECF244321}">
                <p14:modId xmlns:p14="http://schemas.microsoft.com/office/powerpoint/2010/main" val="1545098332"/>
              </p:ext>
            </p:extLst>
          </p:nvPr>
        </p:nvGraphicFramePr>
        <p:xfrm>
          <a:off x="1524000" y="2044178"/>
          <a:ext cx="6096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p:cNvSpPr txBox="1"/>
          <p:nvPr/>
        </p:nvSpPr>
        <p:spPr>
          <a:xfrm>
            <a:off x="145760" y="3414458"/>
            <a:ext cx="1659699" cy="1077218"/>
          </a:xfrm>
          <a:prstGeom prst="rect">
            <a:avLst/>
          </a:prstGeom>
          <a:solidFill>
            <a:srgbClr val="E8D9B5"/>
          </a:solidFill>
          <a:ln>
            <a:noFill/>
          </a:ln>
        </p:spPr>
        <p:txBody>
          <a:bodyPr wrap="square" rtlCol="0">
            <a:spAutoFit/>
          </a:bodyPr>
          <a:lstStyle/>
          <a:p>
            <a:pPr algn="ctr"/>
            <a:r>
              <a:rPr lang="en-US" sz="1600" i="1">
                <a:latin typeface="Helvetica Neue" charset="0"/>
                <a:ea typeface="Helvetica Neue" charset="0"/>
                <a:cs typeface="Helvetica Neue" charset="0"/>
              </a:rPr>
              <a:t>Design and development of contexts </a:t>
            </a:r>
            <a:r>
              <a:rPr lang="en-US" sz="1600" i="1" smtClean="0">
                <a:latin typeface="Helvetica Neue" charset="0"/>
                <a:ea typeface="Helvetica Neue" charset="0"/>
                <a:cs typeface="Helvetica Neue" charset="0"/>
              </a:rPr>
              <a:t>for </a:t>
            </a:r>
            <a:r>
              <a:rPr lang="en-US" sz="1600" i="1">
                <a:latin typeface="Helvetica Neue" charset="0"/>
                <a:ea typeface="Helvetica Neue" charset="0"/>
                <a:cs typeface="Helvetica Neue" charset="0"/>
              </a:rPr>
              <a:t>work with data </a:t>
            </a:r>
          </a:p>
        </p:txBody>
      </p:sp>
      <p:sp>
        <p:nvSpPr>
          <p:cNvPr id="10" name="TextBox 9"/>
          <p:cNvSpPr txBox="1"/>
          <p:nvPr/>
        </p:nvSpPr>
        <p:spPr>
          <a:xfrm>
            <a:off x="7323551" y="3168237"/>
            <a:ext cx="1659699" cy="1815882"/>
          </a:xfrm>
          <a:prstGeom prst="rect">
            <a:avLst/>
          </a:prstGeom>
          <a:solidFill>
            <a:srgbClr val="E8D9B5"/>
          </a:solidFill>
          <a:ln>
            <a:noFill/>
          </a:ln>
        </p:spPr>
        <p:txBody>
          <a:bodyPr wrap="square" rtlCol="0">
            <a:spAutoFit/>
          </a:bodyPr>
          <a:lstStyle/>
          <a:p>
            <a:pPr algn="ctr"/>
            <a:r>
              <a:rPr lang="en-US" sz="1600" smtClean="0">
                <a:latin typeface="Helvetica Neue" charset="0"/>
                <a:ea typeface="Helvetica Neue" charset="0"/>
                <a:cs typeface="Helvetica Neue" charset="0"/>
              </a:rPr>
              <a:t>Curricular standards,</a:t>
            </a:r>
          </a:p>
          <a:p>
            <a:pPr algn="ctr"/>
            <a:r>
              <a:rPr lang="en-US" sz="1600">
                <a:latin typeface="Helvetica Neue" charset="0"/>
                <a:ea typeface="Helvetica Neue" charset="0"/>
                <a:cs typeface="Helvetica Neue" charset="0"/>
              </a:rPr>
              <a:t>r</a:t>
            </a:r>
            <a:r>
              <a:rPr lang="en-US" sz="1600" smtClean="0">
                <a:latin typeface="Helvetica Neue" charset="0"/>
                <a:ea typeface="Helvetica Neue" charset="0"/>
                <a:cs typeface="Helvetica Neue" charset="0"/>
              </a:rPr>
              <a:t>esources,</a:t>
            </a:r>
          </a:p>
          <a:p>
            <a:pPr algn="ctr"/>
            <a:r>
              <a:rPr lang="en-US" sz="1600">
                <a:latin typeface="Helvetica Neue" charset="0"/>
                <a:ea typeface="Helvetica Neue" charset="0"/>
                <a:cs typeface="Helvetica Neue" charset="0"/>
              </a:rPr>
              <a:t>a</a:t>
            </a:r>
            <a:r>
              <a:rPr lang="en-US" sz="1600" smtClean="0">
                <a:latin typeface="Helvetica Neue" charset="0"/>
                <a:ea typeface="Helvetica Neue" charset="0"/>
                <a:cs typeface="Helvetica Neue" charset="0"/>
              </a:rPr>
              <a:t>ssessments, </a:t>
            </a:r>
          </a:p>
          <a:p>
            <a:pPr algn="ctr"/>
            <a:r>
              <a:rPr lang="en-US" sz="1600" smtClean="0">
                <a:latin typeface="Helvetica Neue" charset="0"/>
                <a:ea typeface="Helvetica Neue" charset="0"/>
                <a:cs typeface="Helvetica Neue" charset="0"/>
              </a:rPr>
              <a:t>and technological tools</a:t>
            </a:r>
          </a:p>
        </p:txBody>
      </p:sp>
      <p:graphicFrame>
        <p:nvGraphicFramePr>
          <p:cNvPr id="11" name="Table 10"/>
          <p:cNvGraphicFramePr>
            <a:graphicFrameLocks noGrp="1"/>
          </p:cNvGraphicFramePr>
          <p:nvPr>
            <p:extLst>
              <p:ext uri="{D42A27DB-BD31-4B8C-83A1-F6EECF244321}">
                <p14:modId xmlns:p14="http://schemas.microsoft.com/office/powerpoint/2010/main" val="1960923127"/>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smtClean="0">
                          <a:solidFill>
                            <a:srgbClr val="B5B8C4"/>
                          </a:solidFill>
                          <a:latin typeface="Helvetica Neue" charset="0"/>
                          <a:ea typeface="Helvetica Neue" charset="0"/>
                          <a:cs typeface="Helvetica Neue" charset="0"/>
                        </a:rPr>
                        <a:t>Introduction</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chemeClr val="bg1"/>
                          </a:solidFill>
                          <a:latin typeface="Helvetica Neue" charset="0"/>
                          <a:ea typeface="Helvetica Neue" charset="0"/>
                          <a:cs typeface="Helvetica Neue" charset="0"/>
                        </a:rPr>
                        <a:t>Overview</a:t>
                      </a:r>
                      <a:endParaRPr lang="en-US" sz="1600" b="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Study 1</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Study 2</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Future Work</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Tree>
    <p:extLst>
      <p:ext uri="{BB962C8B-B14F-4D97-AF65-F5344CB8AC3E}">
        <p14:creationId xmlns:p14="http://schemas.microsoft.com/office/powerpoint/2010/main" val="2515114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986971"/>
            <a:ext cx="8229600" cy="5490029"/>
          </a:xfrm>
        </p:spPr>
        <p:txBody>
          <a:bodyPr anchor="ctr"/>
          <a:lstStyle/>
          <a:p>
            <a:pPr marL="0" indent="0">
              <a:buNone/>
            </a:pPr>
            <a:r>
              <a:rPr lang="en-US" smtClean="0"/>
              <a:t>Introduction</a:t>
            </a:r>
          </a:p>
          <a:p>
            <a:pPr marL="0" indent="0">
              <a:buNone/>
            </a:pPr>
            <a:r>
              <a:rPr lang="en-US" smtClean="0">
                <a:solidFill>
                  <a:srgbClr val="B5B8C4"/>
                </a:solidFill>
              </a:rPr>
              <a:t>Overview</a:t>
            </a:r>
          </a:p>
          <a:p>
            <a:pPr marL="0" indent="0">
              <a:buNone/>
            </a:pPr>
            <a:r>
              <a:rPr lang="en-US" smtClean="0">
                <a:solidFill>
                  <a:srgbClr val="B5B8C4"/>
                </a:solidFill>
              </a:rPr>
              <a:t>Study 1 </a:t>
            </a:r>
          </a:p>
          <a:p>
            <a:pPr marL="0" indent="0">
              <a:buNone/>
            </a:pPr>
            <a:r>
              <a:rPr lang="en-US" smtClean="0">
                <a:solidFill>
                  <a:srgbClr val="B5B8C4"/>
                </a:solidFill>
              </a:rPr>
              <a:t>Study 2</a:t>
            </a:r>
          </a:p>
          <a:p>
            <a:pPr marL="0" indent="0">
              <a:buNone/>
            </a:pPr>
            <a:r>
              <a:rPr lang="en-US" smtClean="0">
                <a:solidFill>
                  <a:srgbClr val="B5B8C4"/>
                </a:solidFill>
              </a:rPr>
              <a:t>Future Work </a:t>
            </a:r>
            <a:endParaRPr lang="en-US">
              <a:solidFill>
                <a:srgbClr val="B5B8C4"/>
              </a:solidFill>
            </a:endParaRPr>
          </a:p>
        </p:txBody>
      </p:sp>
      <p:graphicFrame>
        <p:nvGraphicFramePr>
          <p:cNvPr id="4" name="Table 3"/>
          <p:cNvGraphicFramePr>
            <a:graphicFrameLocks noGrp="1"/>
          </p:cNvGraphicFramePr>
          <p:nvPr>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smtClean="0">
                          <a:solidFill>
                            <a:srgbClr val="B5B8C4"/>
                          </a:solidFill>
                          <a:latin typeface="Helvetica Neue" charset="0"/>
                          <a:ea typeface="Helvetica Neue" charset="0"/>
                          <a:cs typeface="Helvetica Neue" charset="0"/>
                        </a:rPr>
                        <a:t>Introduction</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chemeClr val="bg1"/>
                          </a:solidFill>
                          <a:latin typeface="Helvetica Neue" charset="0"/>
                          <a:ea typeface="Helvetica Neue" charset="0"/>
                          <a:cs typeface="Helvetica Neue" charset="0"/>
                        </a:rPr>
                        <a:t>Overview</a:t>
                      </a:r>
                      <a:endParaRPr lang="en-US" sz="1600" b="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Study 1</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Study 2</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Future Work</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Tree>
    <p:extLst>
      <p:ext uri="{BB962C8B-B14F-4D97-AF65-F5344CB8AC3E}">
        <p14:creationId xmlns:p14="http://schemas.microsoft.com/office/powerpoint/2010/main" val="3295753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mtClean="0"/>
              <a:t>Researchers studying work with data</a:t>
            </a:r>
            <a:endParaRPr lang="en-US"/>
          </a:p>
        </p:txBody>
      </p:sp>
      <p:sp>
        <p:nvSpPr>
          <p:cNvPr id="5" name="Content Placeholder 2"/>
          <p:cNvSpPr>
            <a:spLocks noGrp="1"/>
          </p:cNvSpPr>
          <p:nvPr>
            <p:ph idx="1"/>
          </p:nvPr>
        </p:nvSpPr>
        <p:spPr>
          <a:xfrm>
            <a:off x="457200" y="1600200"/>
            <a:ext cx="8087193" cy="4876800"/>
          </a:xfrm>
        </p:spPr>
        <p:txBody>
          <a:bodyPr anchor="ctr">
            <a:normAutofit/>
          </a:bodyPr>
          <a:lstStyle/>
          <a:p>
            <a:r>
              <a:rPr lang="en-US" smtClean="0"/>
              <a:t>How can researchers study engagement in scientific and engineering practices?</a:t>
            </a:r>
          </a:p>
          <a:p>
            <a:endParaRPr lang="en-US" smtClean="0"/>
          </a:p>
          <a:p>
            <a:r>
              <a:rPr lang="en-US" smtClean="0"/>
              <a:t>How can researchers study authentic artifacts created by teachers and students?</a:t>
            </a:r>
          </a:p>
          <a:p>
            <a:endParaRPr lang="en-US" smtClean="0"/>
          </a:p>
          <a:p>
            <a:r>
              <a:rPr lang="en-US" smtClean="0"/>
              <a:t>What contexts are needed to support work with data?</a:t>
            </a:r>
          </a:p>
        </p:txBody>
      </p:sp>
      <p:graphicFrame>
        <p:nvGraphicFramePr>
          <p:cNvPr id="6" name="Table 5"/>
          <p:cNvGraphicFramePr>
            <a:graphicFrameLocks noGrp="1"/>
          </p:cNvGraphicFramePr>
          <p:nvPr>
            <p:extLst>
              <p:ext uri="{D42A27DB-BD31-4B8C-83A1-F6EECF244321}">
                <p14:modId xmlns:p14="http://schemas.microsoft.com/office/powerpoint/2010/main" val="1151913703"/>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smtClean="0">
                          <a:solidFill>
                            <a:srgbClr val="B5B8C4"/>
                          </a:solidFill>
                          <a:latin typeface="Helvetica Neue" charset="0"/>
                          <a:ea typeface="Helvetica Neue" charset="0"/>
                          <a:cs typeface="Helvetica Neue" charset="0"/>
                        </a:rPr>
                        <a:t>Introduction</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chemeClr val="bg1"/>
                          </a:solidFill>
                          <a:latin typeface="Helvetica Neue" charset="0"/>
                          <a:ea typeface="Helvetica Neue" charset="0"/>
                          <a:cs typeface="Helvetica Neue" charset="0"/>
                        </a:rPr>
                        <a:t>Overview</a:t>
                      </a:r>
                      <a:endParaRPr lang="en-US" sz="1600" b="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Study 1</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Study 2</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Future Work</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Tree>
    <p:extLst>
      <p:ext uri="{BB962C8B-B14F-4D97-AF65-F5344CB8AC3E}">
        <p14:creationId xmlns:p14="http://schemas.microsoft.com/office/powerpoint/2010/main" val="88811024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alphaModFix/>
            <a:extLst>
              <a:ext uri="{28A0092B-C50C-407E-A947-70E740481C1C}">
                <a14:useLocalDpi xmlns:a14="http://schemas.microsoft.com/office/drawing/2010/main" val="0"/>
              </a:ext>
            </a:extLst>
          </a:blip>
          <a:stretch>
            <a:fillRect/>
          </a:stretch>
        </p:blipFill>
        <p:spPr>
          <a:xfrm>
            <a:off x="3745282" y="663878"/>
            <a:ext cx="5398716" cy="5889509"/>
          </a:xfrm>
          <a:prstGeom prst="rect">
            <a:avLst/>
          </a:prstGeom>
        </p:spPr>
      </p:pic>
      <p:sp>
        <p:nvSpPr>
          <p:cNvPr id="6" name="Rectangle 5"/>
          <p:cNvSpPr/>
          <p:nvPr/>
        </p:nvSpPr>
        <p:spPr>
          <a:xfrm>
            <a:off x="-2" y="6581001"/>
            <a:ext cx="9144002" cy="276999"/>
          </a:xfrm>
          <a:prstGeom prst="rect">
            <a:avLst/>
          </a:prstGeom>
        </p:spPr>
        <p:txBody>
          <a:bodyPr wrap="square">
            <a:spAutoFit/>
          </a:bodyPr>
          <a:lstStyle/>
          <a:p>
            <a:r>
              <a:rPr lang="en-US" sz="1200" dirty="0" smtClean="0">
                <a:latin typeface="Helvetica Neue" charset="0"/>
                <a:ea typeface="Helvetica Neue" charset="0"/>
                <a:cs typeface="Helvetica Neue" charset="0"/>
              </a:rPr>
              <a:t>Rosenberg</a:t>
            </a:r>
            <a:r>
              <a:rPr lang="en-US" sz="1200" dirty="0">
                <a:latin typeface="Helvetica Neue" charset="0"/>
                <a:ea typeface="Helvetica Neue" charset="0"/>
                <a:cs typeface="Helvetica Neue" charset="0"/>
              </a:rPr>
              <a:t>, </a:t>
            </a:r>
            <a:r>
              <a:rPr lang="en-US" sz="1200" dirty="0" err="1">
                <a:latin typeface="Helvetica Neue" charset="0"/>
                <a:ea typeface="Helvetica Neue" charset="0"/>
                <a:cs typeface="Helvetica Neue" charset="0"/>
              </a:rPr>
              <a:t>Greenhalgh</a:t>
            </a:r>
            <a:r>
              <a:rPr lang="en-US" sz="1200" dirty="0">
                <a:latin typeface="Helvetica Neue" charset="0"/>
                <a:ea typeface="Helvetica Neue" charset="0"/>
                <a:cs typeface="Helvetica Neue" charset="0"/>
              </a:rPr>
              <a:t>, Wolf, &amp; Koehler, 2017, </a:t>
            </a:r>
            <a:r>
              <a:rPr lang="en-US" sz="1200" i="1" dirty="0" smtClean="0">
                <a:latin typeface="Helvetica Neue" charset="0"/>
                <a:ea typeface="Helvetica Neue" charset="0"/>
                <a:cs typeface="Helvetica Neue" charset="0"/>
              </a:rPr>
              <a:t>JCMST; </a:t>
            </a:r>
            <a:r>
              <a:rPr lang="en-US" sz="1200" dirty="0">
                <a:latin typeface="Helvetica Neue" charset="0"/>
                <a:ea typeface="Helvetica Neue" charset="0"/>
                <a:cs typeface="Helvetica Neue" charset="0"/>
              </a:rPr>
              <a:t>Rosenberg, </a:t>
            </a:r>
            <a:r>
              <a:rPr lang="en-US" sz="1200" dirty="0" err="1">
                <a:latin typeface="Helvetica Neue" charset="0"/>
                <a:ea typeface="Helvetica Neue" charset="0"/>
                <a:cs typeface="Helvetica Neue" charset="0"/>
              </a:rPr>
              <a:t>Greenhalgh</a:t>
            </a:r>
            <a:r>
              <a:rPr lang="en-US" sz="1200" dirty="0">
                <a:latin typeface="Helvetica Neue" charset="0"/>
                <a:ea typeface="Helvetica Neue" charset="0"/>
                <a:cs typeface="Helvetica Neue" charset="0"/>
              </a:rPr>
              <a:t>, </a:t>
            </a:r>
            <a:r>
              <a:rPr lang="en-US" sz="1200" dirty="0" smtClean="0">
                <a:latin typeface="Helvetica Neue" charset="0"/>
                <a:ea typeface="Helvetica Neue" charset="0"/>
                <a:cs typeface="Helvetica Neue" charset="0"/>
              </a:rPr>
              <a:t>Koehler, Hamilton, &amp; </a:t>
            </a:r>
            <a:r>
              <a:rPr lang="en-US" sz="1200" dirty="0" err="1" smtClean="0">
                <a:latin typeface="Helvetica Neue" charset="0"/>
                <a:ea typeface="Helvetica Neue" charset="0"/>
                <a:cs typeface="Helvetica Neue" charset="0"/>
              </a:rPr>
              <a:t>Akcaoglu</a:t>
            </a:r>
            <a:r>
              <a:rPr lang="en-US" sz="1200" dirty="0" smtClean="0">
                <a:latin typeface="Helvetica Neue" charset="0"/>
                <a:ea typeface="Helvetica Neue" charset="0"/>
                <a:cs typeface="Helvetica Neue" charset="0"/>
              </a:rPr>
              <a:t>, </a:t>
            </a:r>
            <a:r>
              <a:rPr lang="en-US" sz="1200" dirty="0" smtClean="0">
                <a:latin typeface="Helvetica Neue" charset="0"/>
                <a:ea typeface="Helvetica Neue" charset="0"/>
                <a:cs typeface="Helvetica Neue" charset="0"/>
              </a:rPr>
              <a:t>2016, </a:t>
            </a:r>
            <a:r>
              <a:rPr lang="en-US" sz="1200" i="1" dirty="0" smtClean="0">
                <a:latin typeface="Helvetica Neue" charset="0"/>
                <a:ea typeface="Helvetica Neue" charset="0"/>
                <a:cs typeface="Helvetica Neue" charset="0"/>
              </a:rPr>
              <a:t>EDM</a:t>
            </a:r>
            <a:endParaRPr lang="en-US" sz="1200" i="1" dirty="0">
              <a:latin typeface="Helvetica Neue" charset="0"/>
              <a:ea typeface="Helvetica Neue" charset="0"/>
              <a:cs typeface="Helvetica Neue" charset="0"/>
            </a:endParaRPr>
          </a:p>
        </p:txBody>
      </p:sp>
      <p:sp>
        <p:nvSpPr>
          <p:cNvPr id="2" name="Title 1"/>
          <p:cNvSpPr>
            <a:spLocks noGrp="1"/>
          </p:cNvSpPr>
          <p:nvPr>
            <p:ph type="title"/>
          </p:nvPr>
        </p:nvSpPr>
        <p:spPr/>
        <p:txBody>
          <a:bodyPr>
            <a:noAutofit/>
          </a:bodyPr>
          <a:lstStyle/>
          <a:p>
            <a:r>
              <a:rPr lang="en-US" sz="3000" smtClean="0"/>
              <a:t>Example: </a:t>
            </a:r>
            <a:r>
              <a:rPr lang="en-US" sz="3000" smtClean="0"/>
              <a:t>Development of communities </a:t>
            </a:r>
            <a:r>
              <a:rPr lang="en-US" sz="3000" smtClean="0"/>
              <a:t>on Twitter</a:t>
            </a:r>
            <a:endParaRPr lang="en-US" sz="3000"/>
          </a:p>
        </p:txBody>
      </p:sp>
      <p:sp>
        <p:nvSpPr>
          <p:cNvPr id="3" name="Content Placeholder 2"/>
          <p:cNvSpPr>
            <a:spLocks noGrp="1"/>
          </p:cNvSpPr>
          <p:nvPr>
            <p:ph idx="1"/>
          </p:nvPr>
        </p:nvSpPr>
        <p:spPr>
          <a:xfrm>
            <a:off x="457200" y="1600200"/>
            <a:ext cx="3969657" cy="4876800"/>
          </a:xfrm>
        </p:spPr>
        <p:txBody>
          <a:bodyPr anchor="ctr">
            <a:normAutofit fontScale="92500" lnSpcReduction="10000"/>
          </a:bodyPr>
          <a:lstStyle/>
          <a:p>
            <a:r>
              <a:rPr lang="en-US" sz="2000" i="1" smtClean="0"/>
              <a:t>What </a:t>
            </a:r>
            <a:r>
              <a:rPr lang="en-US" sz="2000" i="1"/>
              <a:t>can digital sources of information tell us about teaching and </a:t>
            </a:r>
            <a:r>
              <a:rPr lang="en-US" sz="2000" i="1" smtClean="0"/>
              <a:t>learning in Professional Learning Networks?</a:t>
            </a:r>
            <a:endParaRPr lang="en-US" sz="2000" i="1"/>
          </a:p>
          <a:p>
            <a:endParaRPr lang="en-US" sz="2000" smtClean="0"/>
          </a:p>
          <a:p>
            <a:r>
              <a:rPr lang="en-US" sz="2000" smtClean="0"/>
              <a:t>Studied development </a:t>
            </a:r>
            <a:r>
              <a:rPr lang="en-US" sz="2000"/>
              <a:t>of community </a:t>
            </a:r>
            <a:r>
              <a:rPr lang="en-US" sz="2000" smtClean="0"/>
              <a:t>in a graduate certificate program in Urban STEM </a:t>
            </a:r>
            <a:r>
              <a:rPr lang="en-US" sz="2000" smtClean="0"/>
              <a:t>across </a:t>
            </a:r>
            <a:r>
              <a:rPr lang="en-US" sz="2000"/>
              <a:t>educational </a:t>
            </a:r>
            <a:r>
              <a:rPr lang="en-US" sz="2000" smtClean="0"/>
              <a:t>and communication technologies (i.e., Twitter)</a:t>
            </a:r>
          </a:p>
          <a:p>
            <a:endParaRPr lang="en-US" sz="2000" smtClean="0"/>
          </a:p>
          <a:p>
            <a:r>
              <a:rPr lang="en-US" sz="2000" smtClean="0">
                <a:solidFill>
                  <a:srgbClr val="191919"/>
                </a:solidFill>
                <a:latin typeface="Helvetica" charset="0"/>
              </a:rPr>
              <a:t>Examine </a:t>
            </a:r>
            <a:r>
              <a:rPr lang="en-US" sz="2000">
                <a:solidFill>
                  <a:srgbClr val="191919"/>
                </a:solidFill>
                <a:latin typeface="Helvetica" charset="0"/>
              </a:rPr>
              <a:t>the types of interactions community members have, and how to portray those connections between members</a:t>
            </a:r>
            <a:endParaRPr lang="en-US" sz="2000"/>
          </a:p>
        </p:txBody>
      </p:sp>
      <p:graphicFrame>
        <p:nvGraphicFramePr>
          <p:cNvPr id="7" name="Table 6"/>
          <p:cNvGraphicFramePr>
            <a:graphicFrameLocks noGrp="1"/>
          </p:cNvGraphicFramePr>
          <p:nvPr>
            <p:extLst>
              <p:ext uri="{D42A27DB-BD31-4B8C-83A1-F6EECF244321}">
                <p14:modId xmlns:p14="http://schemas.microsoft.com/office/powerpoint/2010/main" val="149985746"/>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smtClean="0">
                          <a:solidFill>
                            <a:srgbClr val="B5B8C4"/>
                          </a:solidFill>
                          <a:latin typeface="Helvetica Neue" charset="0"/>
                          <a:ea typeface="Helvetica Neue" charset="0"/>
                          <a:cs typeface="Helvetica Neue" charset="0"/>
                        </a:rPr>
                        <a:t>Introduction</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chemeClr val="bg1"/>
                          </a:solidFill>
                          <a:latin typeface="Helvetica Neue" charset="0"/>
                          <a:ea typeface="Helvetica Neue" charset="0"/>
                          <a:cs typeface="Helvetica Neue" charset="0"/>
                        </a:rPr>
                        <a:t>Overview</a:t>
                      </a:r>
                      <a:endParaRPr lang="en-US" sz="1600" b="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Study 1</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Study 2</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Future Work</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Tree>
    <p:extLst>
      <p:ext uri="{BB962C8B-B14F-4D97-AF65-F5344CB8AC3E}">
        <p14:creationId xmlns:p14="http://schemas.microsoft.com/office/powerpoint/2010/main" val="65500165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04648" y="1678886"/>
            <a:ext cx="3685353" cy="4511847"/>
          </a:xfrm>
          <a:prstGeom prst="rect">
            <a:avLst/>
          </a:prstGeom>
          <a:ln>
            <a:solidFill>
              <a:schemeClr val="tx1"/>
            </a:solidFill>
          </a:ln>
        </p:spPr>
      </p:pic>
      <p:sp>
        <p:nvSpPr>
          <p:cNvPr id="2" name="Title 1"/>
          <p:cNvSpPr>
            <a:spLocks noGrp="1"/>
          </p:cNvSpPr>
          <p:nvPr>
            <p:ph type="title"/>
          </p:nvPr>
        </p:nvSpPr>
        <p:spPr/>
        <p:txBody>
          <a:bodyPr>
            <a:normAutofit fontScale="90000"/>
          </a:bodyPr>
          <a:lstStyle/>
          <a:p>
            <a:r>
              <a:rPr lang="en-US" smtClean="0"/>
              <a:t>Example: Analysis of teachers’ </a:t>
            </a:r>
            <a:r>
              <a:rPr lang="en-US" smtClean="0"/>
              <a:t>TPACK using performance assessments</a:t>
            </a:r>
            <a:endParaRPr lang="en-US"/>
          </a:p>
        </p:txBody>
      </p:sp>
      <p:sp>
        <p:nvSpPr>
          <p:cNvPr id="3" name="Content Placeholder 2"/>
          <p:cNvSpPr>
            <a:spLocks noGrp="1"/>
          </p:cNvSpPr>
          <p:nvPr>
            <p:ph idx="1"/>
          </p:nvPr>
        </p:nvSpPr>
        <p:spPr>
          <a:xfrm>
            <a:off x="457199" y="1600200"/>
            <a:ext cx="4544247" cy="4876800"/>
          </a:xfrm>
        </p:spPr>
        <p:txBody>
          <a:bodyPr>
            <a:normAutofit/>
          </a:bodyPr>
          <a:lstStyle/>
          <a:p>
            <a:r>
              <a:rPr lang="en-US" sz="2000" i="1" smtClean="0"/>
              <a:t>How </a:t>
            </a:r>
            <a:r>
              <a:rPr lang="en-US" sz="2000" i="1"/>
              <a:t>can researchers study </a:t>
            </a:r>
            <a:r>
              <a:rPr lang="en-US" sz="2000" i="1" smtClean="0"/>
              <a:t>artifacts </a:t>
            </a:r>
            <a:r>
              <a:rPr lang="en-US" sz="2000" i="1"/>
              <a:t>created by teachers </a:t>
            </a:r>
            <a:r>
              <a:rPr lang="en-US" sz="2000" i="1" smtClean="0"/>
              <a:t>in MA </a:t>
            </a:r>
            <a:r>
              <a:rPr lang="en-US" sz="2000" i="1"/>
              <a:t>in </a:t>
            </a:r>
            <a:r>
              <a:rPr lang="en-US" sz="2000" i="1" smtClean="0"/>
              <a:t>Education and MA in Educational Technology programs?</a:t>
            </a:r>
            <a:endParaRPr lang="en-US" sz="2000" i="1"/>
          </a:p>
          <a:p>
            <a:endParaRPr lang="en-US" sz="2000"/>
          </a:p>
          <a:p>
            <a:r>
              <a:rPr lang="en-US" sz="2000"/>
              <a:t>Assessed teachers’ knowledge through digital portfolios as performance assessments of teachers’ Technological Pedagogical Content Knowledge (TPACK)</a:t>
            </a:r>
          </a:p>
          <a:p>
            <a:endParaRPr lang="en-US" sz="2000"/>
          </a:p>
          <a:p>
            <a:r>
              <a:rPr lang="en-US" sz="2000" smtClean="0"/>
              <a:t>Found that </a:t>
            </a:r>
            <a:r>
              <a:rPr lang="en-US" sz="2000" smtClean="0"/>
              <a:t>portfolios </a:t>
            </a:r>
            <a:r>
              <a:rPr lang="en-US" sz="2000" smtClean="0"/>
              <a:t>could </a:t>
            </a:r>
            <a:r>
              <a:rPr lang="en-US" sz="2000" smtClean="0"/>
              <a:t>be used to understand teachers’ </a:t>
            </a:r>
            <a:r>
              <a:rPr lang="en-US" sz="2000" smtClean="0"/>
              <a:t>TPACK and its differences across programs</a:t>
            </a:r>
            <a:endParaRPr lang="en-US" sz="2000" smtClean="0"/>
          </a:p>
        </p:txBody>
      </p:sp>
      <p:sp>
        <p:nvSpPr>
          <p:cNvPr id="5" name="Rectangle 4"/>
          <p:cNvSpPr/>
          <p:nvPr/>
        </p:nvSpPr>
        <p:spPr>
          <a:xfrm>
            <a:off x="-12527" y="6553200"/>
            <a:ext cx="9144000" cy="292388"/>
          </a:xfrm>
          <a:prstGeom prst="rect">
            <a:avLst/>
          </a:prstGeom>
        </p:spPr>
        <p:txBody>
          <a:bodyPr wrap="square">
            <a:spAutoFit/>
          </a:bodyPr>
          <a:lstStyle/>
          <a:p>
            <a:r>
              <a:rPr lang="en-US" sz="1300" dirty="0" smtClean="0">
                <a:latin typeface="Helvetica Neue" charset="0"/>
                <a:ea typeface="Helvetica Neue" charset="0"/>
                <a:cs typeface="Helvetica Neue" charset="0"/>
              </a:rPr>
              <a:t>Koehler</a:t>
            </a:r>
            <a:r>
              <a:rPr lang="en-US" sz="1300" dirty="0">
                <a:latin typeface="Helvetica Neue" charset="0"/>
                <a:ea typeface="Helvetica Neue" charset="0"/>
                <a:cs typeface="Helvetica Neue" charset="0"/>
              </a:rPr>
              <a:t>, </a:t>
            </a:r>
            <a:r>
              <a:rPr lang="en-US" sz="1300" dirty="0" err="1">
                <a:latin typeface="Helvetica Neue" charset="0"/>
                <a:ea typeface="Helvetica Neue" charset="0"/>
                <a:cs typeface="Helvetica Neue" charset="0"/>
              </a:rPr>
              <a:t>Greenhalgh</a:t>
            </a:r>
            <a:r>
              <a:rPr lang="en-US" sz="1300" dirty="0">
                <a:latin typeface="Helvetica Neue" charset="0"/>
                <a:ea typeface="Helvetica Neue" charset="0"/>
                <a:cs typeface="Helvetica Neue" charset="0"/>
              </a:rPr>
              <a:t>, Rosenberg, &amp; Keenan, 2016, </a:t>
            </a:r>
            <a:r>
              <a:rPr lang="en-US" sz="1300" i="1" dirty="0" smtClean="0">
                <a:latin typeface="Helvetica Neue" charset="0"/>
                <a:ea typeface="Helvetica Neue" charset="0"/>
                <a:cs typeface="Helvetica Neue" charset="0"/>
              </a:rPr>
              <a:t>JTATE; </a:t>
            </a:r>
            <a:r>
              <a:rPr lang="en-US" sz="1300" dirty="0" smtClean="0">
                <a:latin typeface="Helvetica Neue" charset="0"/>
                <a:ea typeface="Helvetica Neue" charset="0"/>
                <a:cs typeface="Helvetica Neue" charset="0"/>
              </a:rPr>
              <a:t>Rosenberg &amp; Koehler, 2015, </a:t>
            </a:r>
            <a:r>
              <a:rPr lang="en-US" sz="1300" i="1" dirty="0" smtClean="0">
                <a:latin typeface="Helvetica Neue" charset="0"/>
                <a:ea typeface="Helvetica Neue" charset="0"/>
                <a:cs typeface="Helvetica Neue" charset="0"/>
              </a:rPr>
              <a:t>JRTE</a:t>
            </a:r>
            <a:endParaRPr lang="en-US" sz="1300" dirty="0">
              <a:latin typeface="Helvetica Neue" charset="0"/>
              <a:ea typeface="Helvetica Neue" charset="0"/>
              <a:cs typeface="Helvetica Neue" charset="0"/>
            </a:endParaRPr>
          </a:p>
        </p:txBody>
      </p:sp>
      <p:graphicFrame>
        <p:nvGraphicFramePr>
          <p:cNvPr id="7" name="Table 6"/>
          <p:cNvGraphicFramePr>
            <a:graphicFrameLocks noGrp="1"/>
          </p:cNvGraphicFramePr>
          <p:nvPr>
            <p:extLst>
              <p:ext uri="{D42A27DB-BD31-4B8C-83A1-F6EECF244321}">
                <p14:modId xmlns:p14="http://schemas.microsoft.com/office/powerpoint/2010/main" val="1812115091"/>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smtClean="0">
                          <a:solidFill>
                            <a:srgbClr val="B5B8C4"/>
                          </a:solidFill>
                          <a:latin typeface="Helvetica Neue" charset="0"/>
                          <a:ea typeface="Helvetica Neue" charset="0"/>
                          <a:cs typeface="Helvetica Neue" charset="0"/>
                        </a:rPr>
                        <a:t>Introduction</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chemeClr val="bg1"/>
                          </a:solidFill>
                          <a:latin typeface="Helvetica Neue" charset="0"/>
                          <a:ea typeface="Helvetica Neue" charset="0"/>
                          <a:cs typeface="Helvetica Neue" charset="0"/>
                        </a:rPr>
                        <a:t>Overview</a:t>
                      </a:r>
                      <a:endParaRPr lang="en-US" sz="1600" b="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Study 1</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Study 2</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Future Work</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Tree>
    <p:extLst>
      <p:ext uri="{BB962C8B-B14F-4D97-AF65-F5344CB8AC3E}">
        <p14:creationId xmlns:p14="http://schemas.microsoft.com/office/powerpoint/2010/main" val="92184904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090158"/>
            <a:ext cx="8229600" cy="4386842"/>
          </a:xfrm>
        </p:spPr>
        <p:txBody>
          <a:bodyPr anchor="ctr">
            <a:normAutofit/>
          </a:bodyPr>
          <a:lstStyle/>
          <a:p>
            <a:pPr marL="0" indent="0">
              <a:buNone/>
            </a:pPr>
            <a:r>
              <a:rPr lang="en-US" smtClean="0"/>
              <a:t>Two </a:t>
            </a:r>
            <a:r>
              <a:rPr lang="en-US"/>
              <a:t>studies to explore this </a:t>
            </a:r>
            <a:r>
              <a:rPr lang="en-US" smtClean="0"/>
              <a:t>issue:</a:t>
            </a:r>
            <a:endParaRPr lang="en-US"/>
          </a:p>
          <a:p>
            <a:endParaRPr lang="en-US"/>
          </a:p>
          <a:p>
            <a:pPr marL="457200" indent="-457200">
              <a:buFont typeface="+mj-lt"/>
              <a:buAutoNum type="arabicPeriod"/>
            </a:pPr>
            <a:r>
              <a:rPr lang="en-US" smtClean="0"/>
              <a:t>How </a:t>
            </a:r>
            <a:r>
              <a:rPr lang="en-US"/>
              <a:t>do </a:t>
            </a:r>
            <a:r>
              <a:rPr lang="en-US" smtClean="0"/>
              <a:t>learning activities </a:t>
            </a:r>
            <a:r>
              <a:rPr lang="en-US"/>
              <a:t>and being able to choose impact student </a:t>
            </a:r>
            <a:r>
              <a:rPr lang="en-US" smtClean="0"/>
              <a:t>engagement in high school science classrooms?</a:t>
            </a:r>
          </a:p>
          <a:p>
            <a:pPr marL="457200" indent="-457200">
              <a:buFont typeface="+mj-lt"/>
              <a:buAutoNum type="arabicPeriod"/>
            </a:pPr>
            <a:endParaRPr lang="en-US" smtClean="0"/>
          </a:p>
          <a:p>
            <a:pPr marL="457200" indent="-457200">
              <a:buFont typeface="+mj-lt"/>
              <a:buAutoNum type="arabicPeriod"/>
            </a:pPr>
            <a:r>
              <a:rPr lang="en-US" smtClean="0"/>
              <a:t>How </a:t>
            </a:r>
            <a:r>
              <a:rPr lang="en-US"/>
              <a:t>does work with data impact student engagement in </a:t>
            </a:r>
            <a:r>
              <a:rPr lang="en-US" smtClean="0"/>
              <a:t>STEM in summer STEM programs?</a:t>
            </a:r>
            <a:endParaRPr lang="en-US"/>
          </a:p>
        </p:txBody>
      </p:sp>
      <p:sp>
        <p:nvSpPr>
          <p:cNvPr id="6" name="Rectangle 5"/>
          <p:cNvSpPr/>
          <p:nvPr/>
        </p:nvSpPr>
        <p:spPr>
          <a:xfrm>
            <a:off x="4001972" y="3244334"/>
            <a:ext cx="1140056" cy="369332"/>
          </a:xfrm>
          <a:prstGeom prst="rect">
            <a:avLst/>
          </a:prstGeom>
        </p:spPr>
        <p:txBody>
          <a:bodyPr wrap="none">
            <a:spAutoFit/>
          </a:bodyPr>
          <a:lstStyle/>
          <a:p>
            <a:pPr algn="ctr"/>
            <a:r>
              <a:rPr lang="en-US">
                <a:solidFill>
                  <a:schemeClr val="bg1"/>
                </a:solidFill>
                <a:latin typeface="Helvetica Neue" charset="0"/>
                <a:ea typeface="Helvetica Neue" charset="0"/>
                <a:cs typeface="Helvetica Neue" charset="0"/>
              </a:rPr>
              <a:t>Overview</a:t>
            </a:r>
          </a:p>
        </p:txBody>
      </p:sp>
      <p:graphicFrame>
        <p:nvGraphicFramePr>
          <p:cNvPr id="7" name="Table 6"/>
          <p:cNvGraphicFramePr>
            <a:graphicFrameLocks noGrp="1"/>
          </p:cNvGraphicFramePr>
          <p:nvPr>
            <p:extLst>
              <p:ext uri="{D42A27DB-BD31-4B8C-83A1-F6EECF244321}">
                <p14:modId xmlns:p14="http://schemas.microsoft.com/office/powerpoint/2010/main" val="6905157"/>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smtClean="0">
                          <a:solidFill>
                            <a:srgbClr val="B5B8C4"/>
                          </a:solidFill>
                          <a:latin typeface="Helvetica Neue" charset="0"/>
                          <a:ea typeface="Helvetica Neue" charset="0"/>
                          <a:cs typeface="Helvetica Neue" charset="0"/>
                        </a:rPr>
                        <a:t>Introduction</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Overview</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chemeClr val="bg1"/>
                          </a:solidFill>
                          <a:latin typeface="Helvetica Neue" charset="0"/>
                          <a:ea typeface="Helvetica Neue" charset="0"/>
                          <a:cs typeface="Helvetica Neue" charset="0"/>
                        </a:rPr>
                        <a:t>Study 1</a:t>
                      </a:r>
                      <a:endParaRPr lang="en-US" sz="1600" b="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Study 2</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Future Work</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
        <p:nvSpPr>
          <p:cNvPr id="5" name="Title 1"/>
          <p:cNvSpPr>
            <a:spLocks noGrp="1"/>
          </p:cNvSpPr>
          <p:nvPr>
            <p:ph type="title"/>
          </p:nvPr>
        </p:nvSpPr>
        <p:spPr>
          <a:xfrm>
            <a:off x="457200" y="739036"/>
            <a:ext cx="8229600" cy="990600"/>
          </a:xfrm>
        </p:spPr>
        <p:txBody>
          <a:bodyPr>
            <a:normAutofit fontScale="90000"/>
          </a:bodyPr>
          <a:lstStyle/>
          <a:p>
            <a:r>
              <a:rPr lang="en-US"/>
              <a:t>How do K-12 students who work with data in science education engage in their learning?</a:t>
            </a:r>
          </a:p>
        </p:txBody>
      </p:sp>
    </p:spTree>
    <p:extLst>
      <p:ext uri="{BB962C8B-B14F-4D97-AF65-F5344CB8AC3E}">
        <p14:creationId xmlns:p14="http://schemas.microsoft.com/office/powerpoint/2010/main" val="23020604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Work with data</a:t>
            </a:r>
            <a:endParaRPr lang="en-US"/>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30005" y="3082512"/>
            <a:ext cx="4241800" cy="1435100"/>
          </a:xfrm>
        </p:spPr>
      </p:pic>
      <p:graphicFrame>
        <p:nvGraphicFramePr>
          <p:cNvPr id="9" name="Table 8"/>
          <p:cNvGraphicFramePr>
            <a:graphicFrameLocks noGrp="1"/>
          </p:cNvGraphicFramePr>
          <p:nvPr>
            <p:extLst>
              <p:ext uri="{D42A27DB-BD31-4B8C-83A1-F6EECF244321}">
                <p14:modId xmlns:p14="http://schemas.microsoft.com/office/powerpoint/2010/main" val="1995695252"/>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smtClean="0">
                          <a:solidFill>
                            <a:srgbClr val="B5B8C4"/>
                          </a:solidFill>
                          <a:latin typeface="Helvetica Neue" charset="0"/>
                          <a:ea typeface="Helvetica Neue" charset="0"/>
                          <a:cs typeface="Helvetica Neue" charset="0"/>
                        </a:rPr>
                        <a:t>Introduction</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Overview</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chemeClr val="bg1"/>
                          </a:solidFill>
                          <a:latin typeface="Helvetica Neue" charset="0"/>
                          <a:ea typeface="Helvetica Neue" charset="0"/>
                          <a:cs typeface="Helvetica Neue" charset="0"/>
                        </a:rPr>
                        <a:t>Study 1</a:t>
                      </a:r>
                      <a:endParaRPr lang="en-US" sz="1600" b="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Study 2</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Future Work</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Tree>
    <p:extLst>
      <p:ext uri="{BB962C8B-B14F-4D97-AF65-F5344CB8AC3E}">
        <p14:creationId xmlns:p14="http://schemas.microsoft.com/office/powerpoint/2010/main" val="25817292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Work with data</a:t>
            </a:r>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748881"/>
            <a:ext cx="9144000" cy="3863822"/>
          </a:xfrm>
          <a:prstGeom prst="rect">
            <a:avLst/>
          </a:prstGeom>
        </p:spPr>
      </p:pic>
      <p:graphicFrame>
        <p:nvGraphicFramePr>
          <p:cNvPr id="5" name="Table 4"/>
          <p:cNvGraphicFramePr>
            <a:graphicFrameLocks noGrp="1"/>
          </p:cNvGraphicFramePr>
          <p:nvPr>
            <p:extLst>
              <p:ext uri="{D42A27DB-BD31-4B8C-83A1-F6EECF244321}">
                <p14:modId xmlns:p14="http://schemas.microsoft.com/office/powerpoint/2010/main" val="1995695252"/>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smtClean="0">
                          <a:solidFill>
                            <a:srgbClr val="B5B8C4"/>
                          </a:solidFill>
                          <a:latin typeface="Helvetica Neue" charset="0"/>
                          <a:ea typeface="Helvetica Neue" charset="0"/>
                          <a:cs typeface="Helvetica Neue" charset="0"/>
                        </a:rPr>
                        <a:t>Introduction</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Overview</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chemeClr val="bg1"/>
                          </a:solidFill>
                          <a:latin typeface="Helvetica Neue" charset="0"/>
                          <a:ea typeface="Helvetica Neue" charset="0"/>
                          <a:cs typeface="Helvetica Neue" charset="0"/>
                        </a:rPr>
                        <a:t>Study 1</a:t>
                      </a:r>
                      <a:endParaRPr lang="en-US" sz="1600" b="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Study 2</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Future Work</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
        <p:nvSpPr>
          <p:cNvPr id="3" name="Rectangle 2"/>
          <p:cNvSpPr/>
          <p:nvPr/>
        </p:nvSpPr>
        <p:spPr>
          <a:xfrm>
            <a:off x="1237341" y="6550223"/>
            <a:ext cx="6669314" cy="307777"/>
          </a:xfrm>
          <a:prstGeom prst="rect">
            <a:avLst/>
          </a:prstGeom>
        </p:spPr>
        <p:txBody>
          <a:bodyPr wrap="square">
            <a:spAutoFit/>
          </a:bodyPr>
          <a:lstStyle/>
          <a:p>
            <a:pPr algn="ctr"/>
            <a:r>
              <a:rPr lang="en-US" sz="1400" dirty="0">
                <a:latin typeface="Helvetica Neue" charset="0"/>
                <a:ea typeface="Helvetica Neue" charset="0"/>
                <a:cs typeface="Helvetica Neue" charset="0"/>
              </a:rPr>
              <a:t>Hancock, Kaput, &amp; Goldsmith, 1992; Wild &amp; </a:t>
            </a:r>
            <a:r>
              <a:rPr lang="en-US" sz="1400" dirty="0" err="1">
                <a:latin typeface="Helvetica Neue" charset="0"/>
                <a:ea typeface="Helvetica Neue" charset="0"/>
                <a:cs typeface="Helvetica Neue" charset="0"/>
              </a:rPr>
              <a:t>Pfannkuch</a:t>
            </a:r>
            <a:r>
              <a:rPr lang="en-US" sz="1400" dirty="0">
                <a:latin typeface="Helvetica Neue" charset="0"/>
                <a:ea typeface="Helvetica Neue" charset="0"/>
                <a:cs typeface="Helvetica Neue" charset="0"/>
              </a:rPr>
              <a:t>, 1999</a:t>
            </a:r>
          </a:p>
        </p:txBody>
      </p:sp>
    </p:spTree>
    <p:extLst>
      <p:ext uri="{BB962C8B-B14F-4D97-AF65-F5344CB8AC3E}">
        <p14:creationId xmlns:p14="http://schemas.microsoft.com/office/powerpoint/2010/main" val="119536672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Work with data</a:t>
            </a:r>
            <a:endParaRPr lang="en-US"/>
          </a:p>
        </p:txBody>
      </p:sp>
      <p:sp>
        <p:nvSpPr>
          <p:cNvPr id="3" name="TextBox 2"/>
          <p:cNvSpPr txBox="1"/>
          <p:nvPr/>
        </p:nvSpPr>
        <p:spPr>
          <a:xfrm>
            <a:off x="2118441" y="6550223"/>
            <a:ext cx="4907113" cy="307777"/>
          </a:xfrm>
          <a:prstGeom prst="rect">
            <a:avLst/>
          </a:prstGeom>
          <a:noFill/>
        </p:spPr>
        <p:txBody>
          <a:bodyPr wrap="none" rtlCol="0">
            <a:spAutoFit/>
          </a:bodyPr>
          <a:lstStyle/>
          <a:p>
            <a:pPr algn="ctr"/>
            <a:r>
              <a:rPr lang="en-US" sz="1400" dirty="0" smtClean="0">
                <a:latin typeface="Helvetica Neue" charset="0"/>
                <a:ea typeface="Helvetica Neue" charset="0"/>
                <a:cs typeface="Helvetica Neue" charset="0"/>
              </a:rPr>
              <a:t>NGSS </a:t>
            </a:r>
            <a:r>
              <a:rPr lang="en-US" sz="1400" dirty="0" smtClean="0">
                <a:latin typeface="Helvetica Neue" charset="0"/>
                <a:ea typeface="Helvetica Neue" charset="0"/>
                <a:cs typeface="Helvetica Neue" charset="0"/>
              </a:rPr>
              <a:t>Lead States, 2013; National Research Council, 2012</a:t>
            </a:r>
            <a:endParaRPr lang="en-US" sz="1400" dirty="0">
              <a:latin typeface="Helvetica Neue" charset="0"/>
              <a:ea typeface="Helvetica Neue" charset="0"/>
              <a:cs typeface="Helvetica Neue"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995695252"/>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smtClean="0">
                          <a:solidFill>
                            <a:srgbClr val="B5B8C4"/>
                          </a:solidFill>
                          <a:latin typeface="Helvetica Neue" charset="0"/>
                          <a:ea typeface="Helvetica Neue" charset="0"/>
                          <a:cs typeface="Helvetica Neue" charset="0"/>
                        </a:rPr>
                        <a:t>Introduction</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Overview</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chemeClr val="bg1"/>
                          </a:solidFill>
                          <a:latin typeface="Helvetica Neue" charset="0"/>
                          <a:ea typeface="Helvetica Neue" charset="0"/>
                          <a:cs typeface="Helvetica Neue" charset="0"/>
                        </a:rPr>
                        <a:t>Study 1</a:t>
                      </a:r>
                      <a:endParaRPr lang="en-US" sz="1600" b="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Study 2</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Future Work</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 y="1950976"/>
            <a:ext cx="9144000" cy="3863822"/>
          </a:xfrm>
          <a:prstGeom prst="rect">
            <a:avLst/>
          </a:prstGeom>
        </p:spPr>
      </p:pic>
    </p:spTree>
    <p:extLst>
      <p:ext uri="{BB962C8B-B14F-4D97-AF65-F5344CB8AC3E}">
        <p14:creationId xmlns:p14="http://schemas.microsoft.com/office/powerpoint/2010/main" val="92469786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986971"/>
            <a:ext cx="8229600" cy="5490029"/>
          </a:xfrm>
        </p:spPr>
        <p:txBody>
          <a:bodyPr anchor="ctr"/>
          <a:lstStyle/>
          <a:p>
            <a:pPr marL="0" indent="0">
              <a:buNone/>
            </a:pPr>
            <a:r>
              <a:rPr lang="en-US" smtClean="0">
                <a:solidFill>
                  <a:srgbClr val="B5B8C4"/>
                </a:solidFill>
              </a:rPr>
              <a:t>Introduction</a:t>
            </a:r>
          </a:p>
          <a:p>
            <a:pPr marL="0" indent="0">
              <a:buNone/>
            </a:pPr>
            <a:r>
              <a:rPr lang="en-US" smtClean="0">
                <a:solidFill>
                  <a:srgbClr val="B5B8C4"/>
                </a:solidFill>
              </a:rPr>
              <a:t>Overview</a:t>
            </a:r>
          </a:p>
          <a:p>
            <a:pPr marL="0" indent="0">
              <a:buNone/>
            </a:pPr>
            <a:r>
              <a:rPr lang="en-US" smtClean="0"/>
              <a:t>Study 1 </a:t>
            </a:r>
          </a:p>
          <a:p>
            <a:pPr marL="0" indent="0">
              <a:buNone/>
            </a:pPr>
            <a:r>
              <a:rPr lang="en-US" smtClean="0">
                <a:solidFill>
                  <a:srgbClr val="B5B8C4"/>
                </a:solidFill>
              </a:rPr>
              <a:t>Study 2</a:t>
            </a:r>
          </a:p>
          <a:p>
            <a:pPr marL="0" indent="0">
              <a:buNone/>
            </a:pPr>
            <a:r>
              <a:rPr lang="en-US" smtClean="0">
                <a:solidFill>
                  <a:srgbClr val="B5B8C4"/>
                </a:solidFill>
              </a:rPr>
              <a:t>Future Work </a:t>
            </a:r>
            <a:endParaRPr lang="en-US">
              <a:solidFill>
                <a:srgbClr val="B5B8C4"/>
              </a:solidFill>
            </a:endParaRPr>
          </a:p>
        </p:txBody>
      </p:sp>
      <p:graphicFrame>
        <p:nvGraphicFramePr>
          <p:cNvPr id="4" name="Table 3"/>
          <p:cNvGraphicFramePr>
            <a:graphicFrameLocks noGrp="1"/>
          </p:cNvGraphicFramePr>
          <p:nvPr>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smtClean="0">
                          <a:solidFill>
                            <a:srgbClr val="B5B8C4"/>
                          </a:solidFill>
                          <a:latin typeface="Helvetica Neue" charset="0"/>
                          <a:ea typeface="Helvetica Neue" charset="0"/>
                          <a:cs typeface="Helvetica Neue" charset="0"/>
                        </a:rPr>
                        <a:t>Introduction</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chemeClr val="bg1"/>
                          </a:solidFill>
                          <a:latin typeface="Helvetica Neue" charset="0"/>
                          <a:ea typeface="Helvetica Neue" charset="0"/>
                          <a:cs typeface="Helvetica Neue" charset="0"/>
                        </a:rPr>
                        <a:t>Overview</a:t>
                      </a:r>
                      <a:endParaRPr lang="en-US" sz="1600" b="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Study 1</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Study 2</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Future Work</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Tree>
    <p:extLst>
      <p:ext uri="{BB962C8B-B14F-4D97-AF65-F5344CB8AC3E}">
        <p14:creationId xmlns:p14="http://schemas.microsoft.com/office/powerpoint/2010/main" val="19326011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mtClean="0"/>
              <a:t>STUDY ONE</a:t>
            </a:r>
            <a:endParaRPr lang="en-US"/>
          </a:p>
        </p:txBody>
      </p:sp>
      <p:sp>
        <p:nvSpPr>
          <p:cNvPr id="3" name="Content Placeholder 2"/>
          <p:cNvSpPr>
            <a:spLocks noGrp="1"/>
          </p:cNvSpPr>
          <p:nvPr>
            <p:ph idx="1"/>
          </p:nvPr>
        </p:nvSpPr>
        <p:spPr/>
        <p:txBody>
          <a:bodyPr anchor="ctr">
            <a:normAutofit/>
          </a:bodyPr>
          <a:lstStyle/>
          <a:p>
            <a:r>
              <a:rPr lang="en-US" smtClean="0"/>
              <a:t>Explored </a:t>
            </a:r>
            <a:r>
              <a:rPr lang="en-US" smtClean="0"/>
              <a:t>common </a:t>
            </a:r>
            <a:r>
              <a:rPr lang="en-US" smtClean="0"/>
              <a:t>and </a:t>
            </a:r>
            <a:r>
              <a:rPr lang="en-US" smtClean="0"/>
              <a:t>hands-on science, activities using a person-in-context approach</a:t>
            </a:r>
          </a:p>
          <a:p>
            <a:endParaRPr lang="en-US"/>
          </a:p>
          <a:p>
            <a:r>
              <a:rPr lang="en-US" smtClean="0"/>
              <a:t>Mixture of </a:t>
            </a:r>
            <a:r>
              <a:rPr lang="en-US" smtClean="0"/>
              <a:t>inquiry-based (or scientific practices-based) teaching and learning </a:t>
            </a:r>
            <a:r>
              <a:rPr lang="en-US" smtClean="0"/>
              <a:t>as well as common school activities (lecture, individual work) </a:t>
            </a:r>
          </a:p>
        </p:txBody>
      </p:sp>
      <p:graphicFrame>
        <p:nvGraphicFramePr>
          <p:cNvPr id="6" name="Table 5"/>
          <p:cNvGraphicFramePr>
            <a:graphicFrameLocks noGrp="1"/>
          </p:cNvGraphicFramePr>
          <p:nvPr>
            <p:extLst>
              <p:ext uri="{D42A27DB-BD31-4B8C-83A1-F6EECF244321}">
                <p14:modId xmlns:p14="http://schemas.microsoft.com/office/powerpoint/2010/main" val="460705801"/>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smtClean="0">
                          <a:solidFill>
                            <a:srgbClr val="B5B8C4"/>
                          </a:solidFill>
                          <a:latin typeface="Helvetica Neue" charset="0"/>
                          <a:ea typeface="Helvetica Neue" charset="0"/>
                          <a:cs typeface="Helvetica Neue" charset="0"/>
                        </a:rPr>
                        <a:t>Introduction</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Overview</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chemeClr val="bg1"/>
                          </a:solidFill>
                          <a:latin typeface="Helvetica Neue" charset="0"/>
                          <a:ea typeface="Helvetica Neue" charset="0"/>
                          <a:cs typeface="Helvetica Neue" charset="0"/>
                        </a:rPr>
                        <a:t>Study 1</a:t>
                      </a:r>
                      <a:endParaRPr lang="en-US" sz="1600" b="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Study 2</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Future Work</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
        <p:nvSpPr>
          <p:cNvPr id="4" name="TextBox 3"/>
          <p:cNvSpPr txBox="1"/>
          <p:nvPr/>
        </p:nvSpPr>
        <p:spPr>
          <a:xfrm>
            <a:off x="2196924" y="6477000"/>
            <a:ext cx="4750147" cy="369332"/>
          </a:xfrm>
          <a:prstGeom prst="rect">
            <a:avLst/>
          </a:prstGeom>
          <a:noFill/>
        </p:spPr>
        <p:txBody>
          <a:bodyPr wrap="none" rtlCol="0">
            <a:spAutoFit/>
          </a:bodyPr>
          <a:lstStyle/>
          <a:p>
            <a:r>
              <a:rPr lang="en-US" smtClean="0"/>
              <a:t>Schmidt, Rosenberg, &amp; </a:t>
            </a:r>
            <a:r>
              <a:rPr lang="en-US" err="1" smtClean="0"/>
              <a:t>Beymer</a:t>
            </a:r>
            <a:r>
              <a:rPr lang="en-US" smtClean="0"/>
              <a:t>, 2018, </a:t>
            </a:r>
            <a:r>
              <a:rPr lang="en-US" i="1" smtClean="0"/>
              <a:t>JRST</a:t>
            </a:r>
            <a:endParaRPr lang="en-US"/>
          </a:p>
        </p:txBody>
      </p:sp>
    </p:spTree>
    <p:extLst>
      <p:ext uri="{BB962C8B-B14F-4D97-AF65-F5344CB8AC3E}">
        <p14:creationId xmlns:p14="http://schemas.microsoft.com/office/powerpoint/2010/main" val="147851242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mtClean="0"/>
              <a:t>Context and sample</a:t>
            </a:r>
            <a:endParaRPr lang="en-US"/>
          </a:p>
        </p:txBody>
      </p:sp>
      <p:sp>
        <p:nvSpPr>
          <p:cNvPr id="3" name="Content Placeholder 2"/>
          <p:cNvSpPr>
            <a:spLocks noGrp="1"/>
          </p:cNvSpPr>
          <p:nvPr>
            <p:ph idx="1"/>
          </p:nvPr>
        </p:nvSpPr>
        <p:spPr/>
        <p:txBody>
          <a:bodyPr anchor="ctr">
            <a:normAutofit/>
          </a:bodyPr>
          <a:lstStyle/>
          <a:p>
            <a:r>
              <a:rPr lang="en-US" smtClean="0"/>
              <a:t>12 </a:t>
            </a:r>
            <a:r>
              <a:rPr lang="en-US"/>
              <a:t>high school </a:t>
            </a:r>
            <a:r>
              <a:rPr lang="en-US" smtClean="0"/>
              <a:t>classrooms</a:t>
            </a:r>
          </a:p>
          <a:p>
            <a:endParaRPr lang="en-US" smtClean="0"/>
          </a:p>
          <a:p>
            <a:r>
              <a:rPr lang="en-US" smtClean="0"/>
              <a:t>Large high </a:t>
            </a:r>
            <a:r>
              <a:rPr lang="en-US"/>
              <a:t>school outside of a large metropolitan </a:t>
            </a:r>
            <a:r>
              <a:rPr lang="en-US" smtClean="0"/>
              <a:t>area</a:t>
            </a:r>
          </a:p>
          <a:p>
            <a:endParaRPr lang="en-US" smtClean="0"/>
          </a:p>
          <a:p>
            <a:r>
              <a:rPr lang="en-US" smtClean="0"/>
              <a:t>244 </a:t>
            </a:r>
            <a:r>
              <a:rPr lang="en-US" smtClean="0"/>
              <a:t>students</a:t>
            </a:r>
          </a:p>
          <a:p>
            <a:pPr lvl="1"/>
            <a:r>
              <a:rPr lang="en-US" smtClean="0"/>
              <a:t>From racially and ethnically diverse groups (42% Hispanic, 37% White, 12%  Black, 9% Multi-racial and from other groups)</a:t>
            </a:r>
            <a:endParaRPr lang="en-US" smtClean="0"/>
          </a:p>
        </p:txBody>
      </p:sp>
      <p:graphicFrame>
        <p:nvGraphicFramePr>
          <p:cNvPr id="8" name="Table 7"/>
          <p:cNvGraphicFramePr>
            <a:graphicFrameLocks noGrp="1"/>
          </p:cNvGraphicFramePr>
          <p:nvPr>
            <p:extLst>
              <p:ext uri="{D42A27DB-BD31-4B8C-83A1-F6EECF244321}">
                <p14:modId xmlns:p14="http://schemas.microsoft.com/office/powerpoint/2010/main" val="1403849972"/>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smtClean="0">
                          <a:solidFill>
                            <a:srgbClr val="B5B8C4"/>
                          </a:solidFill>
                          <a:latin typeface="Helvetica Neue" charset="0"/>
                          <a:ea typeface="Helvetica Neue" charset="0"/>
                          <a:cs typeface="Helvetica Neue" charset="0"/>
                        </a:rPr>
                        <a:t>Introduction</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Overview</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chemeClr val="bg1"/>
                          </a:solidFill>
                          <a:latin typeface="Helvetica Neue" charset="0"/>
                          <a:ea typeface="Helvetica Neue" charset="0"/>
                          <a:cs typeface="Helvetica Neue" charset="0"/>
                        </a:rPr>
                        <a:t>Study 1</a:t>
                      </a:r>
                      <a:endParaRPr lang="en-US" sz="1600" b="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Study 2</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Future Work</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Tree>
    <p:extLst>
      <p:ext uri="{BB962C8B-B14F-4D97-AF65-F5344CB8AC3E}">
        <p14:creationId xmlns:p14="http://schemas.microsoft.com/office/powerpoint/2010/main" val="55568331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Research interest</a:t>
            </a:r>
            <a:endParaRPr lang="en-US" dirty="0"/>
          </a:p>
        </p:txBody>
      </p:sp>
      <p:graphicFrame>
        <p:nvGraphicFramePr>
          <p:cNvPr id="5" name="Table 4"/>
          <p:cNvGraphicFramePr>
            <a:graphicFrameLocks noGrp="1"/>
          </p:cNvGraphicFramePr>
          <p:nvPr>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dirty="0" smtClean="0">
                          <a:solidFill>
                            <a:schemeClr val="bg1"/>
                          </a:solidFill>
                          <a:latin typeface="Helvetica Neue" charset="0"/>
                          <a:ea typeface="Helvetica Neue" charset="0"/>
                          <a:cs typeface="Helvetica Neue" charset="0"/>
                        </a:rPr>
                        <a:t>Introduction</a:t>
                      </a:r>
                      <a:endParaRPr lang="en-US" sz="1600" b="0" dirty="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Overview</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1</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2</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Future Work</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
        <p:nvSpPr>
          <p:cNvPr id="9" name="Content Placeholder 2"/>
          <p:cNvSpPr>
            <a:spLocks noGrp="1"/>
          </p:cNvSpPr>
          <p:nvPr>
            <p:ph idx="1"/>
          </p:nvPr>
        </p:nvSpPr>
        <p:spPr>
          <a:xfrm>
            <a:off x="457199" y="1600200"/>
            <a:ext cx="8440057" cy="4876800"/>
          </a:xfrm>
        </p:spPr>
        <p:txBody>
          <a:bodyPr>
            <a:normAutofit fontScale="92500" lnSpcReduction="10000"/>
          </a:bodyPr>
          <a:lstStyle/>
          <a:p>
            <a:r>
              <a:rPr lang="en-US" dirty="0"/>
              <a:t>R</a:t>
            </a:r>
            <a:r>
              <a:rPr lang="en-US" dirty="0" smtClean="0"/>
              <a:t>ole and use of data in K-12 STEM research, teaching, and learning </a:t>
            </a:r>
          </a:p>
          <a:p>
            <a:endParaRPr lang="en-US" dirty="0"/>
          </a:p>
          <a:p>
            <a:r>
              <a:rPr lang="en-US" dirty="0" smtClean="0"/>
              <a:t>Taught H.S. Biology, Chemistry, and Earth </a:t>
            </a:r>
            <a:r>
              <a:rPr lang="en-US" dirty="0" smtClean="0"/>
              <a:t>Science in Shelby, NC</a:t>
            </a:r>
            <a:endParaRPr lang="en-US" dirty="0" smtClean="0"/>
          </a:p>
          <a:p>
            <a:endParaRPr lang="en-US" dirty="0"/>
          </a:p>
          <a:p>
            <a:r>
              <a:rPr lang="en-US" dirty="0"/>
              <a:t>Motivated by challenges and opportunities from helping students </a:t>
            </a:r>
            <a:r>
              <a:rPr lang="en-US" dirty="0" smtClean="0"/>
              <a:t>do science in personally meaningful ways</a:t>
            </a:r>
          </a:p>
          <a:p>
            <a:endParaRPr lang="en-US" dirty="0"/>
          </a:p>
          <a:p>
            <a:r>
              <a:rPr lang="en-US" dirty="0"/>
              <a:t>Apply </a:t>
            </a:r>
            <a:r>
              <a:rPr lang="en-US" i="1" dirty="0"/>
              <a:t>research</a:t>
            </a:r>
            <a:r>
              <a:rPr lang="en-US" dirty="0"/>
              <a:t> to </a:t>
            </a:r>
            <a:r>
              <a:rPr lang="en-US" i="1" dirty="0"/>
              <a:t>teaching</a:t>
            </a:r>
            <a:r>
              <a:rPr lang="en-US" dirty="0"/>
              <a:t> about technology integration in science </a:t>
            </a:r>
            <a:r>
              <a:rPr lang="en-US" dirty="0" smtClean="0"/>
              <a:t>education</a:t>
            </a:r>
          </a:p>
          <a:p>
            <a:endParaRPr lang="en-US" dirty="0"/>
          </a:p>
          <a:p>
            <a:r>
              <a:rPr lang="en-US" dirty="0" smtClean="0"/>
              <a:t>Supported student engagement in scientific modeling and used data in my work work; then considered student use of data</a:t>
            </a:r>
            <a:endParaRPr lang="en-US" dirty="0"/>
          </a:p>
        </p:txBody>
      </p:sp>
    </p:spTree>
    <p:extLst>
      <p:ext uri="{BB962C8B-B14F-4D97-AF65-F5344CB8AC3E}">
        <p14:creationId xmlns:p14="http://schemas.microsoft.com/office/powerpoint/2010/main" val="203552548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mtClean="0"/>
              <a:t>Research question</a:t>
            </a:r>
            <a:endParaRPr lang="en-US"/>
          </a:p>
        </p:txBody>
      </p:sp>
      <p:sp>
        <p:nvSpPr>
          <p:cNvPr id="3" name="Content Placeholder 2"/>
          <p:cNvSpPr>
            <a:spLocks noGrp="1"/>
          </p:cNvSpPr>
          <p:nvPr>
            <p:ph idx="1"/>
          </p:nvPr>
        </p:nvSpPr>
        <p:spPr/>
        <p:txBody>
          <a:bodyPr anchor="ctr">
            <a:normAutofit/>
          </a:bodyPr>
          <a:lstStyle/>
          <a:p>
            <a:pPr marL="0" indent="0" algn="ctr">
              <a:buNone/>
            </a:pPr>
            <a:r>
              <a:rPr lang="en-US" smtClean="0"/>
              <a:t>How do learning </a:t>
            </a:r>
            <a:r>
              <a:rPr lang="en-US"/>
              <a:t>activities </a:t>
            </a:r>
            <a:r>
              <a:rPr lang="en-US" smtClean="0"/>
              <a:t>and </a:t>
            </a:r>
            <a:r>
              <a:rPr lang="en-US"/>
              <a:t>being able to choose impact students’ </a:t>
            </a:r>
            <a:r>
              <a:rPr lang="en-US" smtClean="0"/>
              <a:t>engagement in science?</a:t>
            </a:r>
            <a:endParaRPr lang="en-US"/>
          </a:p>
        </p:txBody>
      </p:sp>
      <p:graphicFrame>
        <p:nvGraphicFramePr>
          <p:cNvPr id="6" name="Table 5"/>
          <p:cNvGraphicFramePr>
            <a:graphicFrameLocks noGrp="1"/>
          </p:cNvGraphicFramePr>
          <p:nvPr>
            <p:extLst>
              <p:ext uri="{D42A27DB-BD31-4B8C-83A1-F6EECF244321}">
                <p14:modId xmlns:p14="http://schemas.microsoft.com/office/powerpoint/2010/main" val="873055986"/>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smtClean="0">
                          <a:solidFill>
                            <a:srgbClr val="B5B8C4"/>
                          </a:solidFill>
                          <a:latin typeface="Helvetica Neue" charset="0"/>
                          <a:ea typeface="Helvetica Neue" charset="0"/>
                          <a:cs typeface="Helvetica Neue" charset="0"/>
                        </a:rPr>
                        <a:t>Introduction</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Overview</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chemeClr val="bg1"/>
                          </a:solidFill>
                          <a:latin typeface="Helvetica Neue" charset="0"/>
                          <a:ea typeface="Helvetica Neue" charset="0"/>
                          <a:cs typeface="Helvetica Neue" charset="0"/>
                        </a:rPr>
                        <a:t>Study 1</a:t>
                      </a:r>
                      <a:endParaRPr lang="en-US" sz="1600" b="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Study 2</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Future Work</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Tree>
    <p:extLst>
      <p:ext uri="{BB962C8B-B14F-4D97-AF65-F5344CB8AC3E}">
        <p14:creationId xmlns:p14="http://schemas.microsoft.com/office/powerpoint/2010/main" val="173297758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mtClean="0"/>
              <a:t>Experience sampling method (ESM)</a:t>
            </a:r>
            <a:endParaRPr lang="en-US"/>
          </a:p>
        </p:txBody>
      </p:sp>
      <p:sp>
        <p:nvSpPr>
          <p:cNvPr id="3" name="Content Placeholder 2"/>
          <p:cNvSpPr>
            <a:spLocks noGrp="1"/>
          </p:cNvSpPr>
          <p:nvPr>
            <p:ph idx="1"/>
          </p:nvPr>
        </p:nvSpPr>
        <p:spPr>
          <a:xfrm>
            <a:off x="457199" y="1600200"/>
            <a:ext cx="8081319" cy="4876800"/>
          </a:xfrm>
        </p:spPr>
        <p:txBody>
          <a:bodyPr anchor="ctr">
            <a:normAutofit/>
          </a:bodyPr>
          <a:lstStyle/>
          <a:p>
            <a:r>
              <a:rPr lang="en-US" smtClean="0"/>
              <a:t>Involves asking participating students / youth about their experiences using short surveys</a:t>
            </a:r>
          </a:p>
          <a:p>
            <a:endParaRPr lang="en-US" smtClean="0"/>
          </a:p>
          <a:p>
            <a:r>
              <a:rPr lang="en-US" smtClean="0"/>
              <a:t>Typically using a mobile device (app on a phone)</a:t>
            </a:r>
          </a:p>
          <a:p>
            <a:endParaRPr lang="en-US" smtClean="0"/>
          </a:p>
          <a:p>
            <a:r>
              <a:rPr lang="en-US" smtClean="0"/>
              <a:t>Every 15-30 minutes</a:t>
            </a:r>
          </a:p>
          <a:p>
            <a:endParaRPr lang="en-US" smtClean="0"/>
          </a:p>
          <a:p>
            <a:r>
              <a:rPr lang="en-US" i="1" smtClean="0"/>
              <a:t>“When you were signaled, how interested were you in what you were learning?”</a:t>
            </a:r>
            <a:endParaRPr lang="en-US" i="1"/>
          </a:p>
        </p:txBody>
      </p:sp>
      <p:graphicFrame>
        <p:nvGraphicFramePr>
          <p:cNvPr id="5" name="Table 4"/>
          <p:cNvGraphicFramePr>
            <a:graphicFrameLocks noGrp="1"/>
          </p:cNvGraphicFramePr>
          <p:nvPr>
            <p:extLst>
              <p:ext uri="{D42A27DB-BD31-4B8C-83A1-F6EECF244321}">
                <p14:modId xmlns:p14="http://schemas.microsoft.com/office/powerpoint/2010/main" val="1843680398"/>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smtClean="0">
                          <a:solidFill>
                            <a:srgbClr val="B5B8C4"/>
                          </a:solidFill>
                          <a:latin typeface="Helvetica Neue" charset="0"/>
                          <a:ea typeface="Helvetica Neue" charset="0"/>
                          <a:cs typeface="Helvetica Neue" charset="0"/>
                        </a:rPr>
                        <a:t>Introduction</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Overview</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chemeClr val="bg1"/>
                          </a:solidFill>
                          <a:latin typeface="Helvetica Neue" charset="0"/>
                          <a:ea typeface="Helvetica Neue" charset="0"/>
                          <a:cs typeface="Helvetica Neue" charset="0"/>
                        </a:rPr>
                        <a:t>Study 1</a:t>
                      </a:r>
                      <a:endParaRPr lang="en-US" sz="1600" b="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Study 2</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Future Work</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Tree>
    <p:extLst>
      <p:ext uri="{BB962C8B-B14F-4D97-AF65-F5344CB8AC3E}">
        <p14:creationId xmlns:p14="http://schemas.microsoft.com/office/powerpoint/2010/main" val="151815959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mtClean="0"/>
              <a:t>Why ESM?</a:t>
            </a:r>
            <a:endParaRPr lang="en-US"/>
          </a:p>
        </p:txBody>
      </p:sp>
      <p:sp>
        <p:nvSpPr>
          <p:cNvPr id="3" name="Content Placeholder 2"/>
          <p:cNvSpPr>
            <a:spLocks noGrp="1"/>
          </p:cNvSpPr>
          <p:nvPr>
            <p:ph idx="1"/>
          </p:nvPr>
        </p:nvSpPr>
        <p:spPr/>
        <p:txBody>
          <a:bodyPr anchor="ctr">
            <a:normAutofit/>
          </a:bodyPr>
          <a:lstStyle/>
          <a:p>
            <a:r>
              <a:rPr lang="en-US" dirty="0" smtClean="0"/>
              <a:t>Understand learning experiences in a qualitatively distinct way </a:t>
            </a:r>
            <a:r>
              <a:rPr lang="en-US" sz="1800" dirty="0" smtClean="0"/>
              <a:t>(</a:t>
            </a:r>
            <a:r>
              <a:rPr lang="en-US" sz="1800" dirty="0" err="1" smtClean="0"/>
              <a:t>Hektner</a:t>
            </a:r>
            <a:r>
              <a:rPr lang="en-US" sz="1800" dirty="0" smtClean="0"/>
              <a:t>, Schmidt, &amp; </a:t>
            </a:r>
            <a:r>
              <a:rPr lang="en-US" sz="1800" dirty="0" err="1" smtClean="0"/>
              <a:t>Csikszentmihalyi</a:t>
            </a:r>
            <a:r>
              <a:rPr lang="en-US" sz="1800" dirty="0" smtClean="0"/>
              <a:t>, 2007)</a:t>
            </a:r>
          </a:p>
          <a:p>
            <a:endParaRPr lang="en-US" sz="1800" dirty="0" smtClean="0"/>
          </a:p>
          <a:p>
            <a:r>
              <a:rPr lang="en-US" dirty="0" smtClean="0"/>
              <a:t>Helps us to understand moment-to-moment changes in learning</a:t>
            </a:r>
          </a:p>
          <a:p>
            <a:endParaRPr lang="en-US" dirty="0" smtClean="0"/>
          </a:p>
          <a:p>
            <a:pPr lvl="1"/>
            <a:r>
              <a:rPr lang="en-US" dirty="0"/>
              <a:t>U</a:t>
            </a:r>
            <a:r>
              <a:rPr lang="en-US" dirty="0" smtClean="0"/>
              <a:t>nderstand experiences </a:t>
            </a:r>
            <a:r>
              <a:rPr lang="en-US" i="1" dirty="0" smtClean="0"/>
              <a:t>during</a:t>
            </a:r>
            <a:r>
              <a:rPr lang="en-US" dirty="0" smtClean="0"/>
              <a:t> activities such as laboratories</a:t>
            </a:r>
          </a:p>
          <a:p>
            <a:pPr lvl="1"/>
            <a:endParaRPr lang="en-US" dirty="0"/>
          </a:p>
          <a:p>
            <a:r>
              <a:rPr lang="en-US" dirty="0" smtClean="0"/>
              <a:t>Can investigate </a:t>
            </a:r>
            <a:r>
              <a:rPr lang="en-US" dirty="0" smtClean="0"/>
              <a:t>engagement in </a:t>
            </a:r>
            <a:r>
              <a:rPr lang="en-US" dirty="0" smtClean="0"/>
              <a:t>a context-sensitive way across a wide range of learning activities and experiences</a:t>
            </a:r>
            <a:endParaRPr lang="en-US" dirty="0" smtClean="0"/>
          </a:p>
        </p:txBody>
      </p:sp>
      <p:graphicFrame>
        <p:nvGraphicFramePr>
          <p:cNvPr id="5" name="Table 4"/>
          <p:cNvGraphicFramePr>
            <a:graphicFrameLocks noGrp="1"/>
          </p:cNvGraphicFramePr>
          <p:nvPr>
            <p:extLst>
              <p:ext uri="{D42A27DB-BD31-4B8C-83A1-F6EECF244321}">
                <p14:modId xmlns:p14="http://schemas.microsoft.com/office/powerpoint/2010/main" val="694906623"/>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smtClean="0">
                          <a:solidFill>
                            <a:srgbClr val="B5B8C4"/>
                          </a:solidFill>
                          <a:latin typeface="Helvetica Neue" charset="0"/>
                          <a:ea typeface="Helvetica Neue" charset="0"/>
                          <a:cs typeface="Helvetica Neue" charset="0"/>
                        </a:rPr>
                        <a:t>Introduction</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Overview</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chemeClr val="bg1"/>
                          </a:solidFill>
                          <a:latin typeface="Helvetica Neue" charset="0"/>
                          <a:ea typeface="Helvetica Neue" charset="0"/>
                          <a:cs typeface="Helvetica Neue" charset="0"/>
                        </a:rPr>
                        <a:t>Study 1</a:t>
                      </a:r>
                      <a:endParaRPr lang="en-US" sz="1600" b="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Study 2</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Future Work</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Tree>
    <p:extLst>
      <p:ext uri="{BB962C8B-B14F-4D97-AF65-F5344CB8AC3E}">
        <p14:creationId xmlns:p14="http://schemas.microsoft.com/office/powerpoint/2010/main" val="211974234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mtClean="0"/>
              <a:t>Dimensions of engagement</a:t>
            </a:r>
            <a:endParaRPr lang="en-US"/>
          </a:p>
        </p:txBody>
      </p:sp>
      <p:sp>
        <p:nvSpPr>
          <p:cNvPr id="3" name="Content Placeholder 2"/>
          <p:cNvSpPr>
            <a:spLocks noGrp="1"/>
          </p:cNvSpPr>
          <p:nvPr>
            <p:ph idx="1"/>
          </p:nvPr>
        </p:nvSpPr>
        <p:spPr/>
        <p:txBody>
          <a:bodyPr anchor="ctr">
            <a:noAutofit/>
          </a:bodyPr>
          <a:lstStyle/>
          <a:p>
            <a:r>
              <a:rPr lang="en-US" sz="2800" i="1" smtClean="0"/>
              <a:t>Cognitive engagement</a:t>
            </a:r>
            <a:r>
              <a:rPr lang="en-US" sz="2800" smtClean="0"/>
              <a:t>: Importance to self</a:t>
            </a:r>
          </a:p>
          <a:p>
            <a:endParaRPr lang="en-US" sz="2800" smtClean="0"/>
          </a:p>
          <a:p>
            <a:r>
              <a:rPr lang="en-US" sz="2800" i="1" smtClean="0"/>
              <a:t>Affective engagement</a:t>
            </a:r>
            <a:r>
              <a:rPr lang="en-US" sz="2800" smtClean="0"/>
              <a:t>: </a:t>
            </a:r>
            <a:r>
              <a:rPr lang="en-US" sz="2800" smtClean="0"/>
              <a:t>Enjoyment of </a:t>
            </a:r>
            <a:r>
              <a:rPr lang="en-US" sz="2800" smtClean="0"/>
              <a:t>activity</a:t>
            </a:r>
          </a:p>
          <a:p>
            <a:endParaRPr lang="en-US" sz="2800" smtClean="0"/>
          </a:p>
          <a:p>
            <a:r>
              <a:rPr lang="en-US" sz="2800" i="1" smtClean="0"/>
              <a:t>Behavioral engagement</a:t>
            </a:r>
            <a:r>
              <a:rPr lang="en-US" sz="2800" smtClean="0"/>
              <a:t>: Effort exerted</a:t>
            </a:r>
            <a:endParaRPr lang="en-US" sz="2800"/>
          </a:p>
        </p:txBody>
      </p:sp>
      <p:graphicFrame>
        <p:nvGraphicFramePr>
          <p:cNvPr id="5" name="Table 4"/>
          <p:cNvGraphicFramePr>
            <a:graphicFrameLocks noGrp="1"/>
          </p:cNvGraphicFramePr>
          <p:nvPr>
            <p:extLst>
              <p:ext uri="{D42A27DB-BD31-4B8C-83A1-F6EECF244321}">
                <p14:modId xmlns:p14="http://schemas.microsoft.com/office/powerpoint/2010/main" val="1279540375"/>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smtClean="0">
                          <a:solidFill>
                            <a:srgbClr val="B5B8C4"/>
                          </a:solidFill>
                          <a:latin typeface="Helvetica Neue" charset="0"/>
                          <a:ea typeface="Helvetica Neue" charset="0"/>
                          <a:cs typeface="Helvetica Neue" charset="0"/>
                        </a:rPr>
                        <a:t>Introduction</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Overview</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chemeClr val="bg1"/>
                          </a:solidFill>
                          <a:latin typeface="Helvetica Neue" charset="0"/>
                          <a:ea typeface="Helvetica Neue" charset="0"/>
                          <a:cs typeface="Helvetica Neue" charset="0"/>
                        </a:rPr>
                        <a:t>Study 1</a:t>
                      </a:r>
                      <a:endParaRPr lang="en-US" sz="1600" b="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Study 2</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Future Work</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Tree>
    <p:extLst>
      <p:ext uri="{BB962C8B-B14F-4D97-AF65-F5344CB8AC3E}">
        <p14:creationId xmlns:p14="http://schemas.microsoft.com/office/powerpoint/2010/main" val="31230776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mtClean="0"/>
              <a:t>Person-oriented approach</a:t>
            </a:r>
            <a:endParaRPr lang="en-US"/>
          </a:p>
        </p:txBody>
      </p:sp>
      <p:sp>
        <p:nvSpPr>
          <p:cNvPr id="3" name="Content Placeholder 2"/>
          <p:cNvSpPr>
            <a:spLocks noGrp="1"/>
          </p:cNvSpPr>
          <p:nvPr>
            <p:ph idx="1"/>
          </p:nvPr>
        </p:nvSpPr>
        <p:spPr/>
        <p:txBody>
          <a:bodyPr anchor="ctr">
            <a:noAutofit/>
          </a:bodyPr>
          <a:lstStyle/>
          <a:p>
            <a:r>
              <a:rPr lang="en-US" smtClean="0"/>
              <a:t>How </a:t>
            </a:r>
            <a:r>
              <a:rPr lang="en-US"/>
              <a:t>aspects of engagement are experience together and at once in learners’ </a:t>
            </a:r>
            <a:r>
              <a:rPr lang="en-US" smtClean="0"/>
              <a:t>experiences</a:t>
            </a:r>
          </a:p>
          <a:p>
            <a:endParaRPr lang="en-US"/>
          </a:p>
          <a:p>
            <a:r>
              <a:rPr lang="en-US"/>
              <a:t>Interpreted solutions on the basis of fit indices, cross-validation, and </a:t>
            </a:r>
            <a:r>
              <a:rPr lang="en-US" smtClean="0"/>
              <a:t>concerns of parsimony and interpretability</a:t>
            </a:r>
            <a:endParaRPr lang="en-US" smtClean="0"/>
          </a:p>
          <a:p>
            <a:endParaRPr lang="en-US"/>
          </a:p>
          <a:p>
            <a:r>
              <a:rPr lang="en-US">
                <a:latin typeface="Helvetica" charset="0"/>
                <a:ea typeface="Helvetica" charset="0"/>
                <a:cs typeface="Helvetica" charset="0"/>
              </a:rPr>
              <a:t>Two-step cluster analysis via</a:t>
            </a:r>
            <a:r>
              <a:rPr lang="en-US" i="1">
                <a:latin typeface="Helvetica" charset="0"/>
                <a:ea typeface="Helvetica" charset="0"/>
                <a:cs typeface="Helvetica" charset="0"/>
              </a:rPr>
              <a:t> </a:t>
            </a:r>
            <a:r>
              <a:rPr lang="en-US" i="1" err="1">
                <a:latin typeface="Helvetica" charset="0"/>
                <a:ea typeface="Helvetica" charset="0"/>
                <a:cs typeface="Helvetica" charset="0"/>
              </a:rPr>
              <a:t>prcr</a:t>
            </a:r>
            <a:r>
              <a:rPr lang="en-US" i="1">
                <a:latin typeface="Helvetica" charset="0"/>
                <a:ea typeface="Helvetica" charset="0"/>
                <a:cs typeface="Helvetica" charset="0"/>
              </a:rPr>
              <a:t> </a:t>
            </a:r>
            <a:r>
              <a:rPr lang="en-US">
                <a:latin typeface="Helvetica" charset="0"/>
                <a:ea typeface="Helvetica" charset="0"/>
                <a:cs typeface="Helvetica" charset="0"/>
              </a:rPr>
              <a:t>(Rosenberg, Schmidt, </a:t>
            </a:r>
            <a:r>
              <a:rPr lang="en-US" err="1">
                <a:latin typeface="Helvetica" charset="0"/>
                <a:ea typeface="Helvetica" charset="0"/>
                <a:cs typeface="Helvetica" charset="0"/>
              </a:rPr>
              <a:t>Beymer</a:t>
            </a:r>
            <a:r>
              <a:rPr lang="en-US">
                <a:latin typeface="Helvetica" charset="0"/>
                <a:ea typeface="Helvetica" charset="0"/>
                <a:cs typeface="Helvetica" charset="0"/>
              </a:rPr>
              <a:t>, &amp; </a:t>
            </a:r>
            <a:r>
              <a:rPr lang="en-US" err="1">
                <a:latin typeface="Helvetica" charset="0"/>
                <a:ea typeface="Helvetica" charset="0"/>
                <a:cs typeface="Helvetica" charset="0"/>
              </a:rPr>
              <a:t>Steingut</a:t>
            </a:r>
            <a:r>
              <a:rPr lang="en-US">
                <a:latin typeface="Helvetica" charset="0"/>
                <a:ea typeface="Helvetica" charset="0"/>
                <a:cs typeface="Helvetica" charset="0"/>
              </a:rPr>
              <a:t>, 2018)</a:t>
            </a:r>
          </a:p>
        </p:txBody>
      </p:sp>
      <p:graphicFrame>
        <p:nvGraphicFramePr>
          <p:cNvPr id="5" name="Table 4"/>
          <p:cNvGraphicFramePr>
            <a:graphicFrameLocks noGrp="1"/>
          </p:cNvGraphicFramePr>
          <p:nvPr>
            <p:extLst>
              <p:ext uri="{D42A27DB-BD31-4B8C-83A1-F6EECF244321}">
                <p14:modId xmlns:p14="http://schemas.microsoft.com/office/powerpoint/2010/main" val="1279540375"/>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smtClean="0">
                          <a:solidFill>
                            <a:srgbClr val="B5B8C4"/>
                          </a:solidFill>
                          <a:latin typeface="Helvetica Neue" charset="0"/>
                          <a:ea typeface="Helvetica Neue" charset="0"/>
                          <a:cs typeface="Helvetica Neue" charset="0"/>
                        </a:rPr>
                        <a:t>Introduction</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Overview</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chemeClr val="bg1"/>
                          </a:solidFill>
                          <a:latin typeface="Helvetica Neue" charset="0"/>
                          <a:ea typeface="Helvetica Neue" charset="0"/>
                          <a:cs typeface="Helvetica Neue" charset="0"/>
                        </a:rPr>
                        <a:t>Study 1</a:t>
                      </a:r>
                      <a:endParaRPr lang="en-US" sz="1600" b="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Study 2</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Future Work</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Tree>
    <p:extLst>
      <p:ext uri="{BB962C8B-B14F-4D97-AF65-F5344CB8AC3E}">
        <p14:creationId xmlns:p14="http://schemas.microsoft.com/office/powerpoint/2010/main" val="44701784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6740" y="1678886"/>
            <a:ext cx="6730515" cy="4767448"/>
          </a:xfrm>
          <a:prstGeom prst="rect">
            <a:avLst/>
          </a:prstGeom>
        </p:spPr>
      </p:pic>
      <p:sp>
        <p:nvSpPr>
          <p:cNvPr id="2" name="Title 1"/>
          <p:cNvSpPr>
            <a:spLocks noGrp="1"/>
          </p:cNvSpPr>
          <p:nvPr>
            <p:ph type="title"/>
          </p:nvPr>
        </p:nvSpPr>
        <p:spPr/>
        <p:txBody>
          <a:bodyPr>
            <a:normAutofit/>
          </a:bodyPr>
          <a:lstStyle/>
          <a:p>
            <a:r>
              <a:rPr lang="en-US" smtClean="0"/>
              <a:t>Profiles of engagement</a:t>
            </a:r>
            <a:endParaRPr lang="en-US"/>
          </a:p>
        </p:txBody>
      </p:sp>
      <p:graphicFrame>
        <p:nvGraphicFramePr>
          <p:cNvPr id="7" name="Table 6"/>
          <p:cNvGraphicFramePr>
            <a:graphicFrameLocks noGrp="1"/>
          </p:cNvGraphicFramePr>
          <p:nvPr>
            <p:extLst>
              <p:ext uri="{D42A27DB-BD31-4B8C-83A1-F6EECF244321}">
                <p14:modId xmlns:p14="http://schemas.microsoft.com/office/powerpoint/2010/main" val="1647930605"/>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smtClean="0">
                          <a:solidFill>
                            <a:srgbClr val="B5B8C4"/>
                          </a:solidFill>
                          <a:latin typeface="Helvetica Neue" charset="0"/>
                          <a:ea typeface="Helvetica Neue" charset="0"/>
                          <a:cs typeface="Helvetica Neue" charset="0"/>
                        </a:rPr>
                        <a:t>Introduction</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Overview</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chemeClr val="bg1"/>
                          </a:solidFill>
                          <a:latin typeface="Helvetica Neue" charset="0"/>
                          <a:ea typeface="Helvetica Neue" charset="0"/>
                          <a:cs typeface="Helvetica Neue" charset="0"/>
                        </a:rPr>
                        <a:t>Study 1</a:t>
                      </a:r>
                      <a:endParaRPr lang="en-US" sz="1600" b="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Study 2</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Future Work</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Tree>
    <p:extLst>
      <p:ext uri="{BB962C8B-B14F-4D97-AF65-F5344CB8AC3E}">
        <p14:creationId xmlns:p14="http://schemas.microsoft.com/office/powerpoint/2010/main" val="56165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mtClean="0"/>
              <a:t>Universally Low</a:t>
            </a:r>
            <a:endParaRPr lang="en-US"/>
          </a:p>
        </p:txBody>
      </p:sp>
      <p:sp>
        <p:nvSpPr>
          <p:cNvPr id="3" name="TextBox 2"/>
          <p:cNvSpPr txBox="1"/>
          <p:nvPr/>
        </p:nvSpPr>
        <p:spPr>
          <a:xfrm>
            <a:off x="178129" y="3185448"/>
            <a:ext cx="2840135" cy="1754326"/>
          </a:xfrm>
          <a:prstGeom prst="rect">
            <a:avLst/>
          </a:prstGeom>
          <a:noFill/>
        </p:spPr>
        <p:txBody>
          <a:bodyPr wrap="square" rtlCol="0" anchor="ctr">
            <a:spAutoFit/>
          </a:bodyPr>
          <a:lstStyle/>
          <a:p>
            <a:pPr marL="285750" indent="-285750">
              <a:buFont typeface="Arial" charset="0"/>
              <a:buChar char="•"/>
            </a:pPr>
            <a:r>
              <a:rPr lang="en-US" smtClean="0">
                <a:latin typeface="Helvetica" charset="0"/>
                <a:ea typeface="Helvetica" charset="0"/>
                <a:cs typeface="Helvetica" charset="0"/>
              </a:rPr>
              <a:t>Low levels of all three dimensions of engagement</a:t>
            </a:r>
          </a:p>
          <a:p>
            <a:pPr marL="285750" indent="-285750">
              <a:buFont typeface="Arial" charset="0"/>
              <a:buChar char="•"/>
            </a:pPr>
            <a:endParaRPr lang="en-US">
              <a:latin typeface="Helvetica" charset="0"/>
              <a:ea typeface="Helvetica" charset="0"/>
              <a:cs typeface="Helvetica" charset="0"/>
            </a:endParaRPr>
          </a:p>
          <a:p>
            <a:pPr marL="285750" indent="-285750">
              <a:buFont typeface="Arial" charset="0"/>
              <a:buChar char="•"/>
            </a:pPr>
            <a:r>
              <a:rPr lang="en-US" smtClean="0">
                <a:latin typeface="Helvetica" charset="0"/>
                <a:ea typeface="Helvetica" charset="0"/>
                <a:cs typeface="Helvetica" charset="0"/>
              </a:rPr>
              <a:t>871 responses</a:t>
            </a:r>
          </a:p>
          <a:p>
            <a:pPr marL="285750" indent="-285750">
              <a:buFont typeface="Arial" charset="0"/>
              <a:buChar char="•"/>
            </a:pPr>
            <a:endParaRPr lang="en-US">
              <a:latin typeface="Helvetica" charset="0"/>
              <a:ea typeface="Helvetica" charset="0"/>
              <a:cs typeface="Helvetica" charset="0"/>
            </a:endParaRPr>
          </a:p>
        </p:txBody>
      </p:sp>
      <p:pic>
        <p:nvPicPr>
          <p:cNvPr id="5" name="Picture 4"/>
          <p:cNvPicPr>
            <a:picLocks noChangeAspect="1"/>
          </p:cNvPicPr>
          <p:nvPr/>
        </p:nvPicPr>
        <p:blipFill>
          <a:blip r:embed="rId3"/>
          <a:stretch>
            <a:fillRect/>
          </a:stretch>
        </p:blipFill>
        <p:spPr>
          <a:xfrm>
            <a:off x="6188661" y="3250715"/>
            <a:ext cx="2498134" cy="1623787"/>
          </a:xfrm>
          <a:prstGeom prst="rect">
            <a:avLst/>
          </a:prstGeom>
        </p:spPr>
      </p:pic>
      <p:graphicFrame>
        <p:nvGraphicFramePr>
          <p:cNvPr id="8" name="Table 7"/>
          <p:cNvGraphicFramePr>
            <a:graphicFrameLocks noGrp="1"/>
          </p:cNvGraphicFramePr>
          <p:nvPr>
            <p:extLst>
              <p:ext uri="{D42A27DB-BD31-4B8C-83A1-F6EECF244321}">
                <p14:modId xmlns:p14="http://schemas.microsoft.com/office/powerpoint/2010/main" val="1874355205"/>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smtClean="0">
                          <a:solidFill>
                            <a:srgbClr val="B5B8C4"/>
                          </a:solidFill>
                          <a:latin typeface="Helvetica Neue" charset="0"/>
                          <a:ea typeface="Helvetica Neue" charset="0"/>
                          <a:cs typeface="Helvetica Neue" charset="0"/>
                        </a:rPr>
                        <a:t>Introduction</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Overview</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chemeClr val="bg1"/>
                          </a:solidFill>
                          <a:latin typeface="Helvetica Neue" charset="0"/>
                          <a:ea typeface="Helvetica Neue" charset="0"/>
                          <a:cs typeface="Helvetica Neue" charset="0"/>
                        </a:rPr>
                        <a:t>Study 1</a:t>
                      </a:r>
                      <a:endParaRPr lang="en-US" sz="1600" b="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Study 2</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Future Work</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18264" y="1678886"/>
            <a:ext cx="3107468" cy="5179114"/>
          </a:xfrm>
          <a:prstGeom prst="rect">
            <a:avLst/>
          </a:prstGeom>
        </p:spPr>
      </p:pic>
    </p:spTree>
    <p:extLst>
      <p:ext uri="{BB962C8B-B14F-4D97-AF65-F5344CB8AC3E}">
        <p14:creationId xmlns:p14="http://schemas.microsoft.com/office/powerpoint/2010/main" val="59941723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mtClean="0"/>
              <a:t>Reluctant</a:t>
            </a:r>
            <a:endParaRPr lang="en-US"/>
          </a:p>
        </p:txBody>
      </p:sp>
      <p:sp>
        <p:nvSpPr>
          <p:cNvPr id="3" name="TextBox 2"/>
          <p:cNvSpPr txBox="1"/>
          <p:nvPr/>
        </p:nvSpPr>
        <p:spPr>
          <a:xfrm>
            <a:off x="178129" y="3046951"/>
            <a:ext cx="2840135" cy="2031325"/>
          </a:xfrm>
          <a:prstGeom prst="rect">
            <a:avLst/>
          </a:prstGeom>
          <a:noFill/>
        </p:spPr>
        <p:txBody>
          <a:bodyPr wrap="square" rtlCol="0" anchor="ctr">
            <a:spAutoFit/>
          </a:bodyPr>
          <a:lstStyle/>
          <a:p>
            <a:pPr marL="285750" indent="-285750">
              <a:buFont typeface="Arial" charset="0"/>
              <a:buChar char="•"/>
            </a:pPr>
            <a:r>
              <a:rPr lang="en-US" smtClean="0">
                <a:latin typeface="Helvetica" charset="0"/>
                <a:ea typeface="Helvetica" charset="0"/>
                <a:cs typeface="Helvetica" charset="0"/>
              </a:rPr>
              <a:t>Modest levels of effort paired with low enjoyment and importance</a:t>
            </a:r>
          </a:p>
          <a:p>
            <a:pPr marL="285750" indent="-285750">
              <a:buFont typeface="Arial" charset="0"/>
              <a:buChar char="•"/>
            </a:pPr>
            <a:endParaRPr lang="en-US">
              <a:latin typeface="Helvetica" charset="0"/>
              <a:ea typeface="Helvetica" charset="0"/>
              <a:cs typeface="Helvetica" charset="0"/>
            </a:endParaRPr>
          </a:p>
          <a:p>
            <a:pPr marL="285750" indent="-285750">
              <a:buFont typeface="Arial" charset="0"/>
              <a:buChar char="•"/>
            </a:pPr>
            <a:r>
              <a:rPr lang="en-US" smtClean="0">
                <a:latin typeface="Helvetica" charset="0"/>
                <a:ea typeface="Helvetica" charset="0"/>
                <a:cs typeface="Helvetica" charset="0"/>
              </a:rPr>
              <a:t>722 responses</a:t>
            </a:r>
          </a:p>
          <a:p>
            <a:pPr marL="285750" indent="-285750">
              <a:buFont typeface="Arial" charset="0"/>
              <a:buChar char="•"/>
            </a:pPr>
            <a:endParaRPr lang="en-US">
              <a:latin typeface="Helvetica" charset="0"/>
              <a:ea typeface="Helvetica" charset="0"/>
              <a:cs typeface="Helvetica" charset="0"/>
            </a:endParaRPr>
          </a:p>
        </p:txBody>
      </p:sp>
      <p:pic>
        <p:nvPicPr>
          <p:cNvPr id="5" name="Picture 4"/>
          <p:cNvPicPr>
            <a:picLocks noChangeAspect="1"/>
          </p:cNvPicPr>
          <p:nvPr/>
        </p:nvPicPr>
        <p:blipFill>
          <a:blip r:embed="rId3"/>
          <a:stretch>
            <a:fillRect/>
          </a:stretch>
        </p:blipFill>
        <p:spPr>
          <a:xfrm>
            <a:off x="6188661" y="3064735"/>
            <a:ext cx="2498134" cy="1623787"/>
          </a:xfrm>
          <a:prstGeom prst="rect">
            <a:avLst/>
          </a:prstGeom>
        </p:spPr>
      </p:pic>
      <p:graphicFrame>
        <p:nvGraphicFramePr>
          <p:cNvPr id="7" name="Table 6"/>
          <p:cNvGraphicFramePr>
            <a:graphicFrameLocks noGrp="1"/>
          </p:cNvGraphicFramePr>
          <p:nvPr>
            <p:extLst>
              <p:ext uri="{D42A27DB-BD31-4B8C-83A1-F6EECF244321}">
                <p14:modId xmlns:p14="http://schemas.microsoft.com/office/powerpoint/2010/main" val="850312592"/>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smtClean="0">
                          <a:solidFill>
                            <a:srgbClr val="B5B8C4"/>
                          </a:solidFill>
                          <a:latin typeface="Helvetica Neue" charset="0"/>
                          <a:ea typeface="Helvetica Neue" charset="0"/>
                          <a:cs typeface="Helvetica Neue" charset="0"/>
                        </a:rPr>
                        <a:t>Introduction</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Overview</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chemeClr val="bg1"/>
                          </a:solidFill>
                          <a:latin typeface="Helvetica Neue" charset="0"/>
                          <a:ea typeface="Helvetica Neue" charset="0"/>
                          <a:cs typeface="Helvetica Neue" charset="0"/>
                        </a:rPr>
                        <a:t>Study 1</a:t>
                      </a:r>
                      <a:endParaRPr lang="en-US" sz="1600" b="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Study 2</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Future Work</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18264" y="1678886"/>
            <a:ext cx="3107468" cy="5179114"/>
          </a:xfrm>
          <a:prstGeom prst="rect">
            <a:avLst/>
          </a:prstGeom>
        </p:spPr>
      </p:pic>
    </p:spTree>
    <p:extLst>
      <p:ext uri="{BB962C8B-B14F-4D97-AF65-F5344CB8AC3E}">
        <p14:creationId xmlns:p14="http://schemas.microsoft.com/office/powerpoint/2010/main" val="37135531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mtClean="0"/>
              <a:t>Pleasurable</a:t>
            </a:r>
            <a:endParaRPr lang="en-US"/>
          </a:p>
        </p:txBody>
      </p:sp>
      <p:sp>
        <p:nvSpPr>
          <p:cNvPr id="3" name="TextBox 2"/>
          <p:cNvSpPr txBox="1"/>
          <p:nvPr/>
        </p:nvSpPr>
        <p:spPr>
          <a:xfrm>
            <a:off x="178129" y="3323948"/>
            <a:ext cx="2840135" cy="1477328"/>
          </a:xfrm>
          <a:prstGeom prst="rect">
            <a:avLst/>
          </a:prstGeom>
          <a:noFill/>
        </p:spPr>
        <p:txBody>
          <a:bodyPr wrap="square" rtlCol="0" anchor="ctr">
            <a:spAutoFit/>
          </a:bodyPr>
          <a:lstStyle/>
          <a:p>
            <a:pPr marL="285750" indent="-285750">
              <a:buFont typeface="Arial" charset="0"/>
              <a:buChar char="•"/>
            </a:pPr>
            <a:r>
              <a:rPr lang="en-US" smtClean="0">
                <a:latin typeface="Helvetica" charset="0"/>
                <a:ea typeface="Helvetica" charset="0"/>
                <a:cs typeface="Helvetica" charset="0"/>
              </a:rPr>
              <a:t>High enjoyment with low importance</a:t>
            </a:r>
          </a:p>
          <a:p>
            <a:pPr marL="285750" indent="-285750">
              <a:buFont typeface="Arial" charset="0"/>
              <a:buChar char="•"/>
            </a:pPr>
            <a:endParaRPr lang="en-US">
              <a:latin typeface="Helvetica" charset="0"/>
              <a:ea typeface="Helvetica" charset="0"/>
              <a:cs typeface="Helvetica" charset="0"/>
            </a:endParaRPr>
          </a:p>
          <a:p>
            <a:pPr marL="285750" indent="-285750">
              <a:buFont typeface="Arial" charset="0"/>
              <a:buChar char="•"/>
            </a:pPr>
            <a:r>
              <a:rPr lang="en-US" smtClean="0">
                <a:latin typeface="Helvetica" charset="0"/>
                <a:ea typeface="Helvetica" charset="0"/>
                <a:cs typeface="Helvetica" charset="0"/>
              </a:rPr>
              <a:t>751 responses</a:t>
            </a:r>
          </a:p>
          <a:p>
            <a:pPr marL="285750" indent="-285750">
              <a:buFont typeface="Arial" charset="0"/>
              <a:buChar char="•"/>
            </a:pPr>
            <a:endParaRPr lang="en-US">
              <a:latin typeface="Helvetica" charset="0"/>
              <a:ea typeface="Helvetica" charset="0"/>
              <a:cs typeface="Helvetica" charset="0"/>
            </a:endParaRPr>
          </a:p>
        </p:txBody>
      </p:sp>
      <p:pic>
        <p:nvPicPr>
          <p:cNvPr id="5" name="Picture 4"/>
          <p:cNvPicPr>
            <a:picLocks noChangeAspect="1"/>
          </p:cNvPicPr>
          <p:nvPr/>
        </p:nvPicPr>
        <p:blipFill>
          <a:blip r:embed="rId3"/>
          <a:stretch>
            <a:fillRect/>
          </a:stretch>
        </p:blipFill>
        <p:spPr>
          <a:xfrm>
            <a:off x="6427940" y="3107092"/>
            <a:ext cx="2498134" cy="1623787"/>
          </a:xfrm>
          <a:prstGeom prst="rect">
            <a:avLst/>
          </a:prstGeom>
        </p:spPr>
      </p:pic>
      <p:graphicFrame>
        <p:nvGraphicFramePr>
          <p:cNvPr id="7" name="Table 6"/>
          <p:cNvGraphicFramePr>
            <a:graphicFrameLocks noGrp="1"/>
          </p:cNvGraphicFramePr>
          <p:nvPr>
            <p:extLst>
              <p:ext uri="{D42A27DB-BD31-4B8C-83A1-F6EECF244321}">
                <p14:modId xmlns:p14="http://schemas.microsoft.com/office/powerpoint/2010/main" val="1440745560"/>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smtClean="0">
                          <a:solidFill>
                            <a:srgbClr val="B5B8C4"/>
                          </a:solidFill>
                          <a:latin typeface="Helvetica Neue" charset="0"/>
                          <a:ea typeface="Helvetica Neue" charset="0"/>
                          <a:cs typeface="Helvetica Neue" charset="0"/>
                        </a:rPr>
                        <a:t>Introduction</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Overview</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chemeClr val="bg1"/>
                          </a:solidFill>
                          <a:latin typeface="Helvetica Neue" charset="0"/>
                          <a:ea typeface="Helvetica Neue" charset="0"/>
                          <a:cs typeface="Helvetica Neue" charset="0"/>
                        </a:rPr>
                        <a:t>Study 1</a:t>
                      </a:r>
                      <a:endParaRPr lang="en-US" sz="1600" b="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Study 2</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Future Work</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18264" y="1678886"/>
            <a:ext cx="3107468" cy="5179114"/>
          </a:xfrm>
          <a:prstGeom prst="rect">
            <a:avLst/>
          </a:prstGeom>
        </p:spPr>
      </p:pic>
    </p:spTree>
    <p:extLst>
      <p:ext uri="{BB962C8B-B14F-4D97-AF65-F5344CB8AC3E}">
        <p14:creationId xmlns:p14="http://schemas.microsoft.com/office/powerpoint/2010/main" val="37130689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mtClean="0"/>
              <a:t>Full</a:t>
            </a:r>
            <a:endParaRPr lang="en-US"/>
          </a:p>
        </p:txBody>
      </p:sp>
      <p:sp>
        <p:nvSpPr>
          <p:cNvPr id="3" name="TextBox 2"/>
          <p:cNvSpPr txBox="1"/>
          <p:nvPr/>
        </p:nvSpPr>
        <p:spPr>
          <a:xfrm>
            <a:off x="178129" y="3323947"/>
            <a:ext cx="2840135" cy="1477328"/>
          </a:xfrm>
          <a:prstGeom prst="rect">
            <a:avLst/>
          </a:prstGeom>
          <a:noFill/>
        </p:spPr>
        <p:txBody>
          <a:bodyPr wrap="square" rtlCol="0" anchor="ctr">
            <a:spAutoFit/>
          </a:bodyPr>
          <a:lstStyle/>
          <a:p>
            <a:pPr marL="285750" indent="-285750">
              <a:buFont typeface="Arial" charset="0"/>
              <a:buChar char="•"/>
            </a:pPr>
            <a:r>
              <a:rPr lang="en-US" smtClean="0">
                <a:latin typeface="Helvetica" charset="0"/>
                <a:ea typeface="Helvetica" charset="0"/>
                <a:cs typeface="Helvetica" charset="0"/>
              </a:rPr>
              <a:t>High enjoyment</a:t>
            </a:r>
            <a:r>
              <a:rPr lang="en-US">
                <a:latin typeface="Helvetica" charset="0"/>
                <a:ea typeface="Helvetica" charset="0"/>
                <a:cs typeface="Helvetica" charset="0"/>
              </a:rPr>
              <a:t>, effort, and importance</a:t>
            </a:r>
          </a:p>
          <a:p>
            <a:pPr marL="285750" indent="-285750">
              <a:buFont typeface="Arial" charset="0"/>
              <a:buChar char="•"/>
            </a:pPr>
            <a:endParaRPr lang="en-US">
              <a:latin typeface="Helvetica" charset="0"/>
              <a:ea typeface="Helvetica" charset="0"/>
              <a:cs typeface="Helvetica" charset="0"/>
            </a:endParaRPr>
          </a:p>
          <a:p>
            <a:pPr marL="285750" indent="-285750">
              <a:buFont typeface="Arial" charset="0"/>
              <a:buChar char="•"/>
            </a:pPr>
            <a:r>
              <a:rPr lang="en-US" smtClean="0">
                <a:latin typeface="Helvetica" charset="0"/>
                <a:ea typeface="Helvetica" charset="0"/>
                <a:cs typeface="Helvetica" charset="0"/>
              </a:rPr>
              <a:t>428 responses</a:t>
            </a:r>
          </a:p>
          <a:p>
            <a:pPr marL="285750" indent="-285750">
              <a:buFont typeface="Arial" charset="0"/>
              <a:buChar char="•"/>
            </a:pPr>
            <a:endParaRPr lang="en-US">
              <a:latin typeface="Helvetica" charset="0"/>
              <a:ea typeface="Helvetica" charset="0"/>
              <a:cs typeface="Helvetica" charset="0"/>
            </a:endParaRPr>
          </a:p>
        </p:txBody>
      </p:sp>
      <p:pic>
        <p:nvPicPr>
          <p:cNvPr id="5" name="Picture 4"/>
          <p:cNvPicPr>
            <a:picLocks noChangeAspect="1"/>
          </p:cNvPicPr>
          <p:nvPr/>
        </p:nvPicPr>
        <p:blipFill>
          <a:blip r:embed="rId3"/>
          <a:stretch>
            <a:fillRect/>
          </a:stretch>
        </p:blipFill>
        <p:spPr>
          <a:xfrm>
            <a:off x="6427940" y="3107092"/>
            <a:ext cx="2498134" cy="1623787"/>
          </a:xfrm>
          <a:prstGeom prst="rect">
            <a:avLst/>
          </a:prstGeom>
        </p:spPr>
      </p:pic>
      <p:graphicFrame>
        <p:nvGraphicFramePr>
          <p:cNvPr id="7" name="Table 6"/>
          <p:cNvGraphicFramePr>
            <a:graphicFrameLocks noGrp="1"/>
          </p:cNvGraphicFramePr>
          <p:nvPr>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smtClean="0">
                          <a:solidFill>
                            <a:srgbClr val="B5B8C4"/>
                          </a:solidFill>
                          <a:latin typeface="Helvetica Neue" charset="0"/>
                          <a:ea typeface="Helvetica Neue" charset="0"/>
                          <a:cs typeface="Helvetica Neue" charset="0"/>
                        </a:rPr>
                        <a:t>Introduction</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Overview</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chemeClr val="bg1"/>
                          </a:solidFill>
                          <a:latin typeface="Helvetica Neue" charset="0"/>
                          <a:ea typeface="Helvetica Neue" charset="0"/>
                          <a:cs typeface="Helvetica Neue" charset="0"/>
                        </a:rPr>
                        <a:t>Study 1</a:t>
                      </a:r>
                      <a:endParaRPr lang="en-US" sz="1600" b="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Study 2</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Future Work</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18264" y="1678886"/>
            <a:ext cx="3107468" cy="5179114"/>
          </a:xfrm>
          <a:prstGeom prst="rect">
            <a:avLst/>
          </a:prstGeom>
        </p:spPr>
      </p:pic>
    </p:spTree>
    <p:extLst>
      <p:ext uri="{BB962C8B-B14F-4D97-AF65-F5344CB8AC3E}">
        <p14:creationId xmlns:p14="http://schemas.microsoft.com/office/powerpoint/2010/main" val="14701542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Data is power(ful)</a:t>
            </a:r>
            <a:endParaRPr lang="en-US" dirty="0"/>
          </a:p>
        </p:txBody>
      </p:sp>
      <p:pic>
        <p:nvPicPr>
          <p:cNvPr id="13" name="Picture 12"/>
          <p:cNvPicPr>
            <a:picLocks noChangeAspect="1"/>
          </p:cNvPicPr>
          <p:nvPr/>
        </p:nvPicPr>
        <p:blipFill>
          <a:blip r:embed="rId2"/>
          <a:stretch>
            <a:fillRect/>
          </a:stretch>
        </p:blipFill>
        <p:spPr>
          <a:xfrm>
            <a:off x="457200" y="3427572"/>
            <a:ext cx="2319810" cy="1104671"/>
          </a:xfrm>
          <a:prstGeom prst="rect">
            <a:avLst/>
          </a:prstGeom>
        </p:spPr>
      </p:pic>
      <p:pic>
        <p:nvPicPr>
          <p:cNvPr id="14" name="Picture 13"/>
          <p:cNvPicPr>
            <a:picLocks noChangeAspect="1"/>
          </p:cNvPicPr>
          <p:nvPr/>
        </p:nvPicPr>
        <p:blipFill>
          <a:blip r:embed="rId3"/>
          <a:stretch>
            <a:fillRect/>
          </a:stretch>
        </p:blipFill>
        <p:spPr>
          <a:xfrm>
            <a:off x="6376827" y="3071528"/>
            <a:ext cx="2046633" cy="1786408"/>
          </a:xfrm>
          <a:prstGeom prst="rect">
            <a:avLst/>
          </a:prstGeom>
        </p:spPr>
      </p:pic>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67628" y="2816405"/>
            <a:ext cx="2055117" cy="2296654"/>
          </a:xfrm>
          <a:prstGeom prst="rect">
            <a:avLst/>
          </a:prstGeom>
        </p:spPr>
      </p:pic>
      <p:sp>
        <p:nvSpPr>
          <p:cNvPr id="16" name="TextBox 15"/>
          <p:cNvSpPr txBox="1"/>
          <p:nvPr/>
        </p:nvSpPr>
        <p:spPr>
          <a:xfrm>
            <a:off x="941279" y="2343336"/>
            <a:ext cx="1351652" cy="369332"/>
          </a:xfrm>
          <a:prstGeom prst="rect">
            <a:avLst/>
          </a:prstGeom>
          <a:noFill/>
        </p:spPr>
        <p:txBody>
          <a:bodyPr wrap="none" rtlCol="0">
            <a:spAutoFit/>
          </a:bodyPr>
          <a:lstStyle/>
          <a:p>
            <a:r>
              <a:rPr lang="en-US" dirty="0" smtClean="0"/>
              <a:t>Companies</a:t>
            </a:r>
            <a:endParaRPr lang="en-US" dirty="0"/>
          </a:p>
        </p:txBody>
      </p:sp>
      <p:sp>
        <p:nvSpPr>
          <p:cNvPr id="17" name="TextBox 16"/>
          <p:cNvSpPr txBox="1"/>
          <p:nvPr/>
        </p:nvSpPr>
        <p:spPr>
          <a:xfrm>
            <a:off x="6897441" y="2338100"/>
            <a:ext cx="1005403" cy="369332"/>
          </a:xfrm>
          <a:prstGeom prst="rect">
            <a:avLst/>
          </a:prstGeom>
          <a:noFill/>
        </p:spPr>
        <p:txBody>
          <a:bodyPr wrap="none" rtlCol="0">
            <a:spAutoFit/>
          </a:bodyPr>
          <a:lstStyle/>
          <a:p>
            <a:r>
              <a:rPr lang="en-US" dirty="0" smtClean="0"/>
              <a:t>Citizens</a:t>
            </a:r>
            <a:endParaRPr lang="en-US" dirty="0"/>
          </a:p>
        </p:txBody>
      </p:sp>
      <p:sp>
        <p:nvSpPr>
          <p:cNvPr id="19" name="TextBox 18"/>
          <p:cNvSpPr txBox="1"/>
          <p:nvPr/>
        </p:nvSpPr>
        <p:spPr>
          <a:xfrm>
            <a:off x="3868064" y="2338100"/>
            <a:ext cx="1454244" cy="369332"/>
          </a:xfrm>
          <a:prstGeom prst="rect">
            <a:avLst/>
          </a:prstGeom>
          <a:noFill/>
        </p:spPr>
        <p:txBody>
          <a:bodyPr wrap="none" rtlCol="0">
            <a:spAutoFit/>
          </a:bodyPr>
          <a:lstStyle/>
          <a:p>
            <a:r>
              <a:rPr lang="en-US" dirty="0" smtClean="0"/>
              <a:t>Government</a:t>
            </a:r>
            <a:endParaRPr lang="en-US" dirty="0"/>
          </a:p>
        </p:txBody>
      </p:sp>
      <p:graphicFrame>
        <p:nvGraphicFramePr>
          <p:cNvPr id="18" name="Table 17"/>
          <p:cNvGraphicFramePr>
            <a:graphicFrameLocks noGrp="1"/>
          </p:cNvGraphicFramePr>
          <p:nvPr>
            <p:extLst>
              <p:ext uri="{D42A27DB-BD31-4B8C-83A1-F6EECF244321}">
                <p14:modId xmlns:p14="http://schemas.microsoft.com/office/powerpoint/2010/main" val="76559284"/>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dirty="0" smtClean="0">
                          <a:solidFill>
                            <a:schemeClr val="bg1"/>
                          </a:solidFill>
                          <a:latin typeface="Helvetica Neue" charset="0"/>
                          <a:ea typeface="Helvetica Neue" charset="0"/>
                          <a:cs typeface="Helvetica Neue" charset="0"/>
                        </a:rPr>
                        <a:t>Introduction</a:t>
                      </a:r>
                      <a:endParaRPr lang="en-US" sz="1600" b="0" dirty="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Overview</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1</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2</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Future Work</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Tree>
    <p:extLst>
      <p:ext uri="{BB962C8B-B14F-4D97-AF65-F5344CB8AC3E}">
        <p14:creationId xmlns:p14="http://schemas.microsoft.com/office/powerpoint/2010/main" val="104234221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21593" y="1678886"/>
            <a:ext cx="6730515" cy="4767448"/>
          </a:xfrm>
          <a:prstGeom prst="rect">
            <a:avLst/>
          </a:prstGeom>
        </p:spPr>
      </p:pic>
      <p:sp>
        <p:nvSpPr>
          <p:cNvPr id="2" name="Title 1"/>
          <p:cNvSpPr>
            <a:spLocks noGrp="1"/>
          </p:cNvSpPr>
          <p:nvPr>
            <p:ph type="title"/>
          </p:nvPr>
        </p:nvSpPr>
        <p:spPr/>
        <p:txBody>
          <a:bodyPr>
            <a:normAutofit/>
          </a:bodyPr>
          <a:lstStyle/>
          <a:p>
            <a:r>
              <a:rPr lang="en-US" smtClean="0"/>
              <a:t>Profiles of engagement</a:t>
            </a:r>
            <a:endParaRPr lang="en-US"/>
          </a:p>
        </p:txBody>
      </p:sp>
      <p:graphicFrame>
        <p:nvGraphicFramePr>
          <p:cNvPr id="7" name="Table 6"/>
          <p:cNvGraphicFramePr>
            <a:graphicFrameLocks noGrp="1"/>
          </p:cNvGraphicFramePr>
          <p:nvPr>
            <p:extLst>
              <p:ext uri="{D42A27DB-BD31-4B8C-83A1-F6EECF244321}">
                <p14:modId xmlns:p14="http://schemas.microsoft.com/office/powerpoint/2010/main" val="1732506995"/>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smtClean="0">
                          <a:solidFill>
                            <a:srgbClr val="B5B8C4"/>
                          </a:solidFill>
                          <a:latin typeface="Helvetica Neue" charset="0"/>
                          <a:ea typeface="Helvetica Neue" charset="0"/>
                          <a:cs typeface="Helvetica Neue" charset="0"/>
                        </a:rPr>
                        <a:t>Introduction</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Overview</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chemeClr val="bg1"/>
                          </a:solidFill>
                          <a:latin typeface="Helvetica Neue" charset="0"/>
                          <a:ea typeface="Helvetica Neue" charset="0"/>
                          <a:cs typeface="Helvetica Neue" charset="0"/>
                        </a:rPr>
                        <a:t>Study 1</a:t>
                      </a:r>
                      <a:endParaRPr lang="en-US" sz="1600" b="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Study 2</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Future Work</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Tree>
    <p:extLst>
      <p:ext uri="{BB962C8B-B14F-4D97-AF65-F5344CB8AC3E}">
        <p14:creationId xmlns:p14="http://schemas.microsoft.com/office/powerpoint/2010/main" val="130397285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Different </a:t>
            </a:r>
            <a:r>
              <a:rPr lang="en-US" smtClean="0"/>
              <a:t>activities </a:t>
            </a:r>
            <a:r>
              <a:rPr lang="en-US"/>
              <a:t>are associated with different profiles of engagement</a:t>
            </a:r>
          </a:p>
        </p:txBody>
      </p:sp>
      <p:sp>
        <p:nvSpPr>
          <p:cNvPr id="5" name="Content Placeholder 2"/>
          <p:cNvSpPr>
            <a:spLocks noGrp="1"/>
          </p:cNvSpPr>
          <p:nvPr>
            <p:ph idx="1"/>
          </p:nvPr>
        </p:nvSpPr>
        <p:spPr>
          <a:xfrm>
            <a:off x="457200" y="1600200"/>
            <a:ext cx="8229600" cy="4876800"/>
          </a:xfrm>
        </p:spPr>
        <p:txBody>
          <a:bodyPr anchor="ctr">
            <a:normAutofit/>
          </a:bodyPr>
          <a:lstStyle/>
          <a:p>
            <a:r>
              <a:rPr lang="en-US" dirty="0" smtClean="0"/>
              <a:t>Laboratory </a:t>
            </a:r>
            <a:r>
              <a:rPr lang="en-US" dirty="0" smtClean="0"/>
              <a:t>activities can be </a:t>
            </a:r>
            <a:r>
              <a:rPr lang="en-US" dirty="0" smtClean="0"/>
              <a:t>Fully </a:t>
            </a:r>
            <a:r>
              <a:rPr lang="en-US" dirty="0" smtClean="0"/>
              <a:t>engaging (</a:t>
            </a:r>
            <a:r>
              <a:rPr lang="en-US" i="1" dirty="0" smtClean="0"/>
              <a:t>Z</a:t>
            </a:r>
            <a:r>
              <a:rPr lang="en-US" dirty="0" smtClean="0"/>
              <a:t> </a:t>
            </a:r>
            <a:r>
              <a:rPr lang="en-US" dirty="0"/>
              <a:t>= 3.93, </a:t>
            </a:r>
            <a:r>
              <a:rPr lang="en-US" i="1" dirty="0"/>
              <a:t>p</a:t>
            </a:r>
            <a:r>
              <a:rPr lang="en-US" dirty="0"/>
              <a:t> &lt; .</a:t>
            </a:r>
            <a:r>
              <a:rPr lang="en-US" dirty="0" smtClean="0"/>
              <a:t>001) and </a:t>
            </a:r>
            <a:r>
              <a:rPr lang="en-US" dirty="0" smtClean="0"/>
              <a:t>associated with </a:t>
            </a:r>
            <a:r>
              <a:rPr lang="en-US" i="1" dirty="0" smtClean="0"/>
              <a:t>Universally Low </a:t>
            </a:r>
            <a:r>
              <a:rPr lang="en-US" dirty="0" smtClean="0"/>
              <a:t>engagement (</a:t>
            </a:r>
            <a:r>
              <a:rPr lang="en-US" i="1" dirty="0" smtClean="0"/>
              <a:t>Z</a:t>
            </a:r>
            <a:r>
              <a:rPr lang="en-US" dirty="0" smtClean="0"/>
              <a:t> </a:t>
            </a:r>
            <a:r>
              <a:rPr lang="en-US" dirty="0" smtClean="0"/>
              <a:t>= 3.62, </a:t>
            </a:r>
            <a:r>
              <a:rPr lang="en-US" i="1" dirty="0" smtClean="0"/>
              <a:t>p</a:t>
            </a:r>
            <a:r>
              <a:rPr lang="en-US" dirty="0" smtClean="0"/>
              <a:t> &lt; .</a:t>
            </a:r>
            <a:r>
              <a:rPr lang="en-US" dirty="0" smtClean="0"/>
              <a:t>001)</a:t>
            </a:r>
            <a:endParaRPr lang="en-US" dirty="0" smtClean="0"/>
          </a:p>
          <a:p>
            <a:endParaRPr lang="en-US" dirty="0" smtClean="0"/>
          </a:p>
          <a:p>
            <a:r>
              <a:rPr lang="en-US" dirty="0" smtClean="0"/>
              <a:t>Quizzes and tests have some affordances in terms of students’ </a:t>
            </a:r>
            <a:r>
              <a:rPr lang="en-US" i="1" dirty="0" smtClean="0"/>
              <a:t>Rational</a:t>
            </a:r>
            <a:r>
              <a:rPr lang="en-US" dirty="0" smtClean="0"/>
              <a:t> engagement: </a:t>
            </a:r>
            <a:r>
              <a:rPr lang="en-US" i="1" dirty="0" smtClean="0"/>
              <a:t>Z</a:t>
            </a:r>
            <a:r>
              <a:rPr lang="en-US" dirty="0" smtClean="0"/>
              <a:t> = 12.62, </a:t>
            </a:r>
            <a:r>
              <a:rPr lang="en-US" i="1" dirty="0" smtClean="0"/>
              <a:t>p</a:t>
            </a:r>
            <a:r>
              <a:rPr lang="en-US" dirty="0" smtClean="0"/>
              <a:t> &lt; </a:t>
            </a:r>
            <a:r>
              <a:rPr lang="en-US" dirty="0" smtClean="0"/>
              <a:t>.00</a:t>
            </a:r>
            <a:r>
              <a:rPr lang="en-US" dirty="0"/>
              <a:t>1</a:t>
            </a:r>
            <a:r>
              <a:rPr lang="en-US" dirty="0" smtClean="0"/>
              <a:t>)</a:t>
            </a:r>
            <a:endParaRPr lang="en-US" dirty="0" smtClean="0"/>
          </a:p>
          <a:p>
            <a:endParaRPr lang="en-US" dirty="0" smtClean="0"/>
          </a:p>
          <a:p>
            <a:r>
              <a:rPr lang="en-US" dirty="0" smtClean="0"/>
              <a:t>Individual </a:t>
            </a:r>
            <a:r>
              <a:rPr lang="en-US" dirty="0" smtClean="0"/>
              <a:t>work is associated with </a:t>
            </a:r>
            <a:r>
              <a:rPr lang="en-US" i="1" dirty="0" smtClean="0"/>
              <a:t>Reluctant</a:t>
            </a:r>
            <a:r>
              <a:rPr lang="en-US" dirty="0" smtClean="0"/>
              <a:t> engagement (</a:t>
            </a:r>
            <a:r>
              <a:rPr lang="en-US" i="1" dirty="0" smtClean="0"/>
              <a:t>Z</a:t>
            </a:r>
            <a:r>
              <a:rPr lang="en-US" dirty="0" smtClean="0"/>
              <a:t> </a:t>
            </a:r>
            <a:r>
              <a:rPr lang="en-US" dirty="0" smtClean="0"/>
              <a:t>= 3.72, </a:t>
            </a:r>
            <a:r>
              <a:rPr lang="en-US" i="1" dirty="0" smtClean="0"/>
              <a:t>p</a:t>
            </a:r>
            <a:r>
              <a:rPr lang="en-US" dirty="0" smtClean="0"/>
              <a:t> &lt; </a:t>
            </a:r>
            <a:r>
              <a:rPr lang="en-US" dirty="0" smtClean="0"/>
              <a:t>.</a:t>
            </a:r>
            <a:r>
              <a:rPr lang="en-US" dirty="0" smtClean="0"/>
              <a:t>001</a:t>
            </a:r>
            <a:r>
              <a:rPr lang="en-US" dirty="0" smtClean="0"/>
              <a:t>)</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139293469"/>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smtClean="0">
                          <a:solidFill>
                            <a:srgbClr val="B5B8C4"/>
                          </a:solidFill>
                          <a:latin typeface="Helvetica Neue" charset="0"/>
                          <a:ea typeface="Helvetica Neue" charset="0"/>
                          <a:cs typeface="Helvetica Neue" charset="0"/>
                        </a:rPr>
                        <a:t>Introduction</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Overview</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chemeClr val="bg1"/>
                          </a:solidFill>
                          <a:latin typeface="Helvetica Neue" charset="0"/>
                          <a:ea typeface="Helvetica Neue" charset="0"/>
                          <a:cs typeface="Helvetica Neue" charset="0"/>
                        </a:rPr>
                        <a:t>Study 1</a:t>
                      </a:r>
                      <a:endParaRPr lang="en-US" sz="1600" b="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Study 2</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Future Work</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
        <p:nvSpPr>
          <p:cNvPr id="3" name="TextBox 2"/>
          <p:cNvSpPr txBox="1"/>
          <p:nvPr/>
        </p:nvSpPr>
        <p:spPr>
          <a:xfrm>
            <a:off x="2931885" y="6477000"/>
            <a:ext cx="3817258" cy="369332"/>
          </a:xfrm>
          <a:prstGeom prst="rect">
            <a:avLst/>
          </a:prstGeom>
          <a:noFill/>
        </p:spPr>
        <p:txBody>
          <a:bodyPr wrap="square" rtlCol="0">
            <a:spAutoFit/>
          </a:bodyPr>
          <a:lstStyle/>
          <a:p>
            <a:pPr algn="ctr"/>
            <a:r>
              <a:rPr lang="en-US" smtClean="0">
                <a:latin typeface="Symbol" charset="2"/>
                <a:ea typeface="Symbol" charset="2"/>
                <a:cs typeface="Symbol" charset="2"/>
              </a:rPr>
              <a:t> c</a:t>
            </a:r>
            <a:r>
              <a:rPr lang="en-US" baseline="30000" smtClean="0">
                <a:latin typeface="Symbol" charset="2"/>
                <a:ea typeface="Symbol" charset="2"/>
                <a:cs typeface="Symbol" charset="2"/>
              </a:rPr>
              <a:t>2</a:t>
            </a:r>
            <a:r>
              <a:rPr lang="en-US" smtClean="0">
                <a:latin typeface="Symbol" charset="2"/>
                <a:ea typeface="Symbol" charset="2"/>
                <a:cs typeface="Symbol" charset="2"/>
              </a:rPr>
              <a:t> = </a:t>
            </a:r>
            <a:r>
              <a:rPr lang="en-US" smtClean="0">
                <a:latin typeface="Symbol" charset="2"/>
                <a:ea typeface="Symbol" charset="2"/>
                <a:cs typeface="Symbol" charset="2"/>
              </a:rPr>
              <a:t>339.16 (20), </a:t>
            </a:r>
            <a:r>
              <a:rPr lang="en-US" i="1" smtClean="0">
                <a:latin typeface="Helvetica" charset="0"/>
                <a:ea typeface="Helvetica" charset="0"/>
                <a:cs typeface="Helvetica" charset="0"/>
              </a:rPr>
              <a:t>p</a:t>
            </a:r>
            <a:r>
              <a:rPr lang="en-US" smtClean="0">
                <a:latin typeface="Symbol" charset="2"/>
                <a:ea typeface="Symbol" charset="2"/>
                <a:cs typeface="Symbol" charset="2"/>
              </a:rPr>
              <a:t> &lt; .001</a:t>
            </a:r>
            <a:endParaRPr lang="en-US">
              <a:latin typeface="Symbol" charset="2"/>
              <a:ea typeface="Symbol" charset="2"/>
              <a:cs typeface="Symbol" charset="2"/>
            </a:endParaRPr>
          </a:p>
        </p:txBody>
      </p:sp>
    </p:spTree>
    <p:extLst>
      <p:ext uri="{BB962C8B-B14F-4D97-AF65-F5344CB8AC3E}">
        <p14:creationId xmlns:p14="http://schemas.microsoft.com/office/powerpoint/2010/main" val="179264428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mtClean="0"/>
              <a:t>The impacts of choice on engagement</a:t>
            </a:r>
            <a:endParaRPr lang="en-US"/>
          </a:p>
        </p:txBody>
      </p:sp>
      <p:sp>
        <p:nvSpPr>
          <p:cNvPr id="5" name="Content Placeholder 2"/>
          <p:cNvSpPr>
            <a:spLocks noGrp="1"/>
          </p:cNvSpPr>
          <p:nvPr>
            <p:ph idx="1"/>
          </p:nvPr>
        </p:nvSpPr>
        <p:spPr>
          <a:xfrm>
            <a:off x="457200" y="1600200"/>
            <a:ext cx="8229600" cy="4876800"/>
          </a:xfrm>
        </p:spPr>
        <p:txBody>
          <a:bodyPr anchor="ctr">
            <a:normAutofit/>
          </a:bodyPr>
          <a:lstStyle/>
          <a:p>
            <a:r>
              <a:rPr lang="en-US" smtClean="0"/>
              <a:t>Being able to choose who to work with is associated with </a:t>
            </a:r>
            <a:r>
              <a:rPr lang="en-US" i="1" smtClean="0"/>
              <a:t>Universally Low </a:t>
            </a:r>
            <a:r>
              <a:rPr lang="en-US" smtClean="0"/>
              <a:t>engagement </a:t>
            </a:r>
            <a:r>
              <a:rPr lang="en-US" smtClean="0"/>
              <a:t>(</a:t>
            </a:r>
            <a:r>
              <a:rPr lang="en-US" i="1" smtClean="0">
                <a:latin typeface="Symbol" charset="2"/>
                <a:ea typeface="Symbol" charset="2"/>
                <a:cs typeface="Symbol" charset="2"/>
              </a:rPr>
              <a:t>b</a:t>
            </a:r>
            <a:r>
              <a:rPr lang="en-US" smtClean="0"/>
              <a:t> </a:t>
            </a:r>
            <a:r>
              <a:rPr lang="en-US" smtClean="0"/>
              <a:t>= 1.43, </a:t>
            </a:r>
            <a:r>
              <a:rPr lang="en-US" i="1" smtClean="0"/>
              <a:t>p</a:t>
            </a:r>
            <a:r>
              <a:rPr lang="en-US" smtClean="0"/>
              <a:t> &lt; .001)</a:t>
            </a:r>
          </a:p>
          <a:p>
            <a:endParaRPr lang="en-US" smtClean="0"/>
          </a:p>
          <a:p>
            <a:r>
              <a:rPr lang="en-US" smtClean="0"/>
              <a:t>Choosing how to do an activity is associated with </a:t>
            </a:r>
            <a:r>
              <a:rPr lang="en-US" i="1" smtClean="0"/>
              <a:t>Full </a:t>
            </a:r>
            <a:r>
              <a:rPr lang="en-US" smtClean="0"/>
              <a:t>engagement </a:t>
            </a:r>
            <a:r>
              <a:rPr lang="en-US" smtClean="0"/>
              <a:t>(</a:t>
            </a:r>
            <a:r>
              <a:rPr lang="en-US" i="1">
                <a:latin typeface="Symbol" charset="2"/>
                <a:ea typeface="Symbol" charset="2"/>
                <a:cs typeface="Symbol" charset="2"/>
              </a:rPr>
              <a:t>b</a:t>
            </a:r>
            <a:r>
              <a:rPr lang="en-US" smtClean="0"/>
              <a:t> </a:t>
            </a:r>
            <a:r>
              <a:rPr lang="en-US" smtClean="0"/>
              <a:t>= 1.35, </a:t>
            </a:r>
            <a:r>
              <a:rPr lang="en-US" i="1" smtClean="0"/>
              <a:t>p</a:t>
            </a:r>
            <a:r>
              <a:rPr lang="en-US" smtClean="0"/>
              <a:t> &lt; .05) </a:t>
            </a:r>
          </a:p>
          <a:p>
            <a:endParaRPr lang="en-US"/>
          </a:p>
          <a:p>
            <a:r>
              <a:rPr lang="en-US" smtClean="0"/>
              <a:t>Defining the topic or purpose is associated with </a:t>
            </a:r>
            <a:r>
              <a:rPr lang="en-US" i="1" smtClean="0"/>
              <a:t>Full </a:t>
            </a:r>
            <a:r>
              <a:rPr lang="en-US" smtClean="0"/>
              <a:t>engagement </a:t>
            </a:r>
            <a:r>
              <a:rPr lang="en-US" smtClean="0"/>
              <a:t>(</a:t>
            </a:r>
            <a:r>
              <a:rPr lang="en-US" i="1">
                <a:latin typeface="Symbol" charset="2"/>
                <a:ea typeface="Symbol" charset="2"/>
                <a:cs typeface="Symbol" charset="2"/>
              </a:rPr>
              <a:t>b</a:t>
            </a:r>
            <a:r>
              <a:rPr lang="en-US" smtClean="0"/>
              <a:t> </a:t>
            </a:r>
            <a:r>
              <a:rPr lang="en-US" smtClean="0"/>
              <a:t>= 1.60, </a:t>
            </a:r>
            <a:r>
              <a:rPr lang="en-US" i="1" smtClean="0"/>
              <a:t>p</a:t>
            </a:r>
            <a:r>
              <a:rPr lang="en-US" smtClean="0"/>
              <a:t> &lt; </a:t>
            </a:r>
            <a:r>
              <a:rPr lang="en-US" smtClean="0"/>
              <a:t>.001</a:t>
            </a:r>
            <a:r>
              <a:rPr lang="en-US" smtClean="0"/>
              <a:t>) and less </a:t>
            </a:r>
            <a:r>
              <a:rPr lang="en-US" i="1" smtClean="0"/>
              <a:t>Universally Low  </a:t>
            </a:r>
            <a:r>
              <a:rPr lang="en-US" smtClean="0"/>
              <a:t>engagement </a:t>
            </a:r>
            <a:r>
              <a:rPr lang="en-US" smtClean="0"/>
              <a:t>(</a:t>
            </a:r>
            <a:r>
              <a:rPr lang="en-US" i="1">
                <a:latin typeface="Symbol" charset="2"/>
                <a:ea typeface="Symbol" charset="2"/>
                <a:cs typeface="Symbol" charset="2"/>
              </a:rPr>
              <a:t>b</a:t>
            </a:r>
            <a:r>
              <a:rPr lang="en-US" smtClean="0"/>
              <a:t> </a:t>
            </a:r>
            <a:r>
              <a:rPr lang="en-US" smtClean="0"/>
              <a:t>= 0.44, </a:t>
            </a:r>
            <a:r>
              <a:rPr lang="en-US" i="1" smtClean="0"/>
              <a:t>p</a:t>
            </a:r>
            <a:r>
              <a:rPr lang="en-US" smtClean="0"/>
              <a:t> &lt; .05)</a:t>
            </a:r>
            <a:endParaRPr lang="en-US"/>
          </a:p>
        </p:txBody>
      </p:sp>
      <p:graphicFrame>
        <p:nvGraphicFramePr>
          <p:cNvPr id="7" name="Table 6"/>
          <p:cNvGraphicFramePr>
            <a:graphicFrameLocks noGrp="1"/>
          </p:cNvGraphicFramePr>
          <p:nvPr>
            <p:extLst>
              <p:ext uri="{D42A27DB-BD31-4B8C-83A1-F6EECF244321}">
                <p14:modId xmlns:p14="http://schemas.microsoft.com/office/powerpoint/2010/main" val="1750303743"/>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smtClean="0">
                          <a:solidFill>
                            <a:srgbClr val="B5B8C4"/>
                          </a:solidFill>
                          <a:latin typeface="Helvetica Neue" charset="0"/>
                          <a:ea typeface="Helvetica Neue" charset="0"/>
                          <a:cs typeface="Helvetica Neue" charset="0"/>
                        </a:rPr>
                        <a:t>Introduction</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Overview</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chemeClr val="bg1"/>
                          </a:solidFill>
                          <a:latin typeface="Helvetica Neue" charset="0"/>
                          <a:ea typeface="Helvetica Neue" charset="0"/>
                          <a:cs typeface="Helvetica Neue" charset="0"/>
                        </a:rPr>
                        <a:t>Study 1</a:t>
                      </a:r>
                      <a:endParaRPr lang="en-US" sz="1600" b="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Study 2</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Future Work</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Tree>
    <p:extLst>
      <p:ext uri="{BB962C8B-B14F-4D97-AF65-F5344CB8AC3E}">
        <p14:creationId xmlns:p14="http://schemas.microsoft.com/office/powerpoint/2010/main" val="137079115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The impacts of choice </a:t>
            </a:r>
            <a:r>
              <a:rPr lang="en-US" dirty="0" smtClean="0"/>
              <a:t>during laboratory</a:t>
            </a:r>
            <a:endParaRPr lang="en-US" dirty="0"/>
          </a:p>
        </p:txBody>
      </p:sp>
      <p:sp>
        <p:nvSpPr>
          <p:cNvPr id="5" name="Content Placeholder 2"/>
          <p:cNvSpPr>
            <a:spLocks noGrp="1"/>
          </p:cNvSpPr>
          <p:nvPr>
            <p:ph idx="1"/>
          </p:nvPr>
        </p:nvSpPr>
        <p:spPr>
          <a:xfrm>
            <a:off x="457200" y="1600200"/>
            <a:ext cx="8229600" cy="4876800"/>
          </a:xfrm>
        </p:spPr>
        <p:txBody>
          <a:bodyPr anchor="ctr">
            <a:normAutofit/>
          </a:bodyPr>
          <a:lstStyle/>
          <a:p>
            <a:pPr marL="0" indent="0">
              <a:buNone/>
            </a:pPr>
            <a:r>
              <a:rPr lang="en-US" dirty="0"/>
              <a:t>During laboratory, when students were able to make </a:t>
            </a:r>
            <a:r>
              <a:rPr lang="en-US" i="1" dirty="0"/>
              <a:t>any </a:t>
            </a:r>
            <a:r>
              <a:rPr lang="en-US" dirty="0"/>
              <a:t>choice (who, materials, time, how to do, framing, or other):</a:t>
            </a:r>
          </a:p>
          <a:p>
            <a:pPr marL="0" indent="0">
              <a:buNone/>
            </a:pPr>
            <a:endParaRPr lang="en-US" dirty="0"/>
          </a:p>
          <a:p>
            <a:pPr marL="0" indent="0" algn="ctr">
              <a:buNone/>
            </a:pPr>
            <a:r>
              <a:rPr lang="en-US" i="1" dirty="0"/>
              <a:t>They are more likely to be fully engaged </a:t>
            </a:r>
            <a:r>
              <a:rPr lang="en-US" dirty="0"/>
              <a:t>(</a:t>
            </a:r>
            <a:r>
              <a:rPr lang="en-US" i="1" dirty="0"/>
              <a:t>z </a:t>
            </a:r>
            <a:r>
              <a:rPr lang="en-US" dirty="0"/>
              <a:t>= 3.90, </a:t>
            </a:r>
            <a:r>
              <a:rPr lang="en-US" i="1" dirty="0"/>
              <a:t>p</a:t>
            </a:r>
            <a:r>
              <a:rPr lang="en-US" dirty="0"/>
              <a:t> &lt; .05), which is not the case when they report no choice (</a:t>
            </a:r>
            <a:r>
              <a:rPr lang="en-US" i="1" dirty="0"/>
              <a:t>z</a:t>
            </a:r>
            <a:r>
              <a:rPr lang="en-US" dirty="0"/>
              <a:t> = -.23)</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1750303743"/>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smtClean="0">
                          <a:solidFill>
                            <a:srgbClr val="B5B8C4"/>
                          </a:solidFill>
                          <a:latin typeface="Helvetica Neue" charset="0"/>
                          <a:ea typeface="Helvetica Neue" charset="0"/>
                          <a:cs typeface="Helvetica Neue" charset="0"/>
                        </a:rPr>
                        <a:t>Introduction</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Overview</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chemeClr val="bg1"/>
                          </a:solidFill>
                          <a:latin typeface="Helvetica Neue" charset="0"/>
                          <a:ea typeface="Helvetica Neue" charset="0"/>
                          <a:cs typeface="Helvetica Neue" charset="0"/>
                        </a:rPr>
                        <a:t>Study 1</a:t>
                      </a:r>
                      <a:endParaRPr lang="en-US" sz="1600" b="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Study 2</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Future Work</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Tree>
    <p:extLst>
      <p:ext uri="{BB962C8B-B14F-4D97-AF65-F5344CB8AC3E}">
        <p14:creationId xmlns:p14="http://schemas.microsoft.com/office/powerpoint/2010/main" val="107674907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mtClean="0"/>
              <a:t>Summary</a:t>
            </a:r>
            <a:endParaRPr lang="en-US"/>
          </a:p>
        </p:txBody>
      </p:sp>
      <p:sp>
        <p:nvSpPr>
          <p:cNvPr id="3" name="Content Placeholder 2"/>
          <p:cNvSpPr>
            <a:spLocks noGrp="1"/>
          </p:cNvSpPr>
          <p:nvPr>
            <p:ph idx="1"/>
          </p:nvPr>
        </p:nvSpPr>
        <p:spPr>
          <a:xfrm>
            <a:off x="457200" y="1600200"/>
            <a:ext cx="8469086" cy="4876800"/>
          </a:xfrm>
        </p:spPr>
        <p:txBody>
          <a:bodyPr anchor="ctr">
            <a:normAutofit/>
          </a:bodyPr>
          <a:lstStyle/>
          <a:p>
            <a:r>
              <a:rPr lang="en-US" dirty="0" smtClean="0"/>
              <a:t>Use of ESM </a:t>
            </a:r>
            <a:r>
              <a:rPr lang="en-US" dirty="0" smtClean="0"/>
              <a:t>allowed us to study the impacts of </a:t>
            </a:r>
            <a:r>
              <a:rPr lang="en-US" dirty="0" smtClean="0"/>
              <a:t>specific learning activities and specific choice</a:t>
            </a:r>
          </a:p>
          <a:p>
            <a:endParaRPr lang="en-US" dirty="0" smtClean="0"/>
          </a:p>
          <a:p>
            <a:r>
              <a:rPr lang="en-US" dirty="0" smtClean="0"/>
              <a:t>Different </a:t>
            </a:r>
            <a:r>
              <a:rPr lang="en-US" dirty="0" smtClean="0"/>
              <a:t>activities, specifically laboratory activities, are </a:t>
            </a:r>
            <a:r>
              <a:rPr lang="en-US" dirty="0" smtClean="0"/>
              <a:t>associated with different profiles of </a:t>
            </a:r>
            <a:r>
              <a:rPr lang="en-US" dirty="0" smtClean="0"/>
              <a:t>engagement in science</a:t>
            </a:r>
            <a:endParaRPr lang="en-US" dirty="0" smtClean="0"/>
          </a:p>
          <a:p>
            <a:endParaRPr lang="en-US" dirty="0" smtClean="0"/>
          </a:p>
          <a:p>
            <a:r>
              <a:rPr lang="en-US" dirty="0" smtClean="0"/>
              <a:t>Providing chances for students to decide what to do or how to do it also impacts their engagement</a:t>
            </a:r>
          </a:p>
        </p:txBody>
      </p:sp>
      <p:graphicFrame>
        <p:nvGraphicFramePr>
          <p:cNvPr id="6" name="Table 5"/>
          <p:cNvGraphicFramePr>
            <a:graphicFrameLocks noGrp="1"/>
          </p:cNvGraphicFramePr>
          <p:nvPr>
            <p:extLst>
              <p:ext uri="{D42A27DB-BD31-4B8C-83A1-F6EECF244321}">
                <p14:modId xmlns:p14="http://schemas.microsoft.com/office/powerpoint/2010/main" val="1124011995"/>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smtClean="0">
                          <a:solidFill>
                            <a:srgbClr val="B5B8C4"/>
                          </a:solidFill>
                          <a:latin typeface="Helvetica Neue" charset="0"/>
                          <a:ea typeface="Helvetica Neue" charset="0"/>
                          <a:cs typeface="Helvetica Neue" charset="0"/>
                        </a:rPr>
                        <a:t>Introduction</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Overview</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chemeClr val="bg1"/>
                          </a:solidFill>
                          <a:latin typeface="Helvetica Neue" charset="0"/>
                          <a:ea typeface="Helvetica Neue" charset="0"/>
                          <a:cs typeface="Helvetica Neue" charset="0"/>
                        </a:rPr>
                        <a:t>Study 1</a:t>
                      </a:r>
                      <a:endParaRPr lang="en-US" sz="1600" b="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Study 2</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Future Work</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Tree>
    <p:extLst>
      <p:ext uri="{BB962C8B-B14F-4D97-AF65-F5344CB8AC3E}">
        <p14:creationId xmlns:p14="http://schemas.microsoft.com/office/powerpoint/2010/main" val="186991065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mtClean="0"/>
              <a:t>Implications for teachers</a:t>
            </a:r>
            <a:endParaRPr lang="en-US"/>
          </a:p>
        </p:txBody>
      </p:sp>
      <p:sp>
        <p:nvSpPr>
          <p:cNvPr id="3" name="Content Placeholder 2"/>
          <p:cNvSpPr>
            <a:spLocks noGrp="1"/>
          </p:cNvSpPr>
          <p:nvPr>
            <p:ph idx="1"/>
          </p:nvPr>
        </p:nvSpPr>
        <p:spPr/>
        <p:txBody>
          <a:bodyPr anchor="ctr">
            <a:normAutofit/>
          </a:bodyPr>
          <a:lstStyle/>
          <a:p>
            <a:r>
              <a:rPr lang="en-US" dirty="0" smtClean="0"/>
              <a:t>Prepare teachers to carry out a range of activities, but with an emphasis on engaging laboratory activities</a:t>
            </a:r>
          </a:p>
          <a:p>
            <a:endParaRPr lang="en-US" dirty="0"/>
          </a:p>
          <a:p>
            <a:r>
              <a:rPr lang="en-US" dirty="0" smtClean="0"/>
              <a:t>Help teachers recognize </a:t>
            </a:r>
            <a:r>
              <a:rPr lang="en-US" dirty="0" smtClean="0"/>
              <a:t>recognize and provide opportunities for students to make different choices</a:t>
            </a:r>
            <a:endParaRPr lang="en-US" dirty="0" smtClean="0"/>
          </a:p>
        </p:txBody>
      </p:sp>
      <p:graphicFrame>
        <p:nvGraphicFramePr>
          <p:cNvPr id="6" name="Table 5"/>
          <p:cNvGraphicFramePr>
            <a:graphicFrameLocks noGrp="1"/>
          </p:cNvGraphicFramePr>
          <p:nvPr>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smtClean="0">
                          <a:solidFill>
                            <a:srgbClr val="B5B8C4"/>
                          </a:solidFill>
                          <a:latin typeface="Helvetica Neue" charset="0"/>
                          <a:ea typeface="Helvetica Neue" charset="0"/>
                          <a:cs typeface="Helvetica Neue" charset="0"/>
                        </a:rPr>
                        <a:t>Introduction</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Overview</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chemeClr val="bg1"/>
                          </a:solidFill>
                          <a:latin typeface="Helvetica Neue" charset="0"/>
                          <a:ea typeface="Helvetica Neue" charset="0"/>
                          <a:cs typeface="Helvetica Neue" charset="0"/>
                        </a:rPr>
                        <a:t>Study 1</a:t>
                      </a:r>
                      <a:endParaRPr lang="en-US" sz="1600" b="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Study 2</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Future Work</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Tree>
    <p:extLst>
      <p:ext uri="{BB962C8B-B14F-4D97-AF65-F5344CB8AC3E}">
        <p14:creationId xmlns:p14="http://schemas.microsoft.com/office/powerpoint/2010/main" val="1937480949"/>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986971"/>
            <a:ext cx="8229600" cy="5490030"/>
          </a:xfrm>
        </p:spPr>
        <p:txBody>
          <a:bodyPr anchor="ctr"/>
          <a:lstStyle/>
          <a:p>
            <a:pPr marL="0" indent="0">
              <a:buNone/>
            </a:pPr>
            <a:r>
              <a:rPr lang="en-US" smtClean="0">
                <a:solidFill>
                  <a:srgbClr val="B5B8C4"/>
                </a:solidFill>
              </a:rPr>
              <a:t>Introduction</a:t>
            </a:r>
          </a:p>
          <a:p>
            <a:pPr marL="0" indent="0">
              <a:buNone/>
            </a:pPr>
            <a:r>
              <a:rPr lang="en-US" smtClean="0">
                <a:solidFill>
                  <a:srgbClr val="B5B8C4"/>
                </a:solidFill>
              </a:rPr>
              <a:t>Overview</a:t>
            </a:r>
          </a:p>
          <a:p>
            <a:pPr marL="0" indent="0">
              <a:buNone/>
            </a:pPr>
            <a:r>
              <a:rPr lang="en-US" smtClean="0">
                <a:solidFill>
                  <a:srgbClr val="B5B8C4"/>
                </a:solidFill>
              </a:rPr>
              <a:t>Study 1 </a:t>
            </a:r>
          </a:p>
          <a:p>
            <a:pPr marL="0" indent="0">
              <a:buNone/>
            </a:pPr>
            <a:r>
              <a:rPr lang="en-US" smtClean="0"/>
              <a:t>Study 2</a:t>
            </a:r>
          </a:p>
          <a:p>
            <a:pPr marL="0" indent="0">
              <a:buNone/>
            </a:pPr>
            <a:r>
              <a:rPr lang="en-US" smtClean="0">
                <a:solidFill>
                  <a:srgbClr val="B5B8C4"/>
                </a:solidFill>
              </a:rPr>
              <a:t>Future Work </a:t>
            </a:r>
            <a:endParaRPr lang="en-US">
              <a:solidFill>
                <a:srgbClr val="B5B8C4"/>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1183003681"/>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smtClean="0">
                          <a:solidFill>
                            <a:srgbClr val="B5B8C4"/>
                          </a:solidFill>
                          <a:latin typeface="Helvetica Neue" charset="0"/>
                          <a:ea typeface="Helvetica Neue" charset="0"/>
                          <a:cs typeface="Helvetica Neue" charset="0"/>
                        </a:rPr>
                        <a:t>Introduction</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Overview</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Study 1</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chemeClr val="bg1"/>
                          </a:solidFill>
                          <a:latin typeface="Helvetica Neue" charset="0"/>
                          <a:ea typeface="Helvetica Neue" charset="0"/>
                          <a:cs typeface="Helvetica Neue" charset="0"/>
                        </a:rPr>
                        <a:t>Study 2</a:t>
                      </a:r>
                      <a:endParaRPr lang="en-US" sz="1600" b="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Future Work</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Tree>
    <p:extLst>
      <p:ext uri="{BB962C8B-B14F-4D97-AF65-F5344CB8AC3E}">
        <p14:creationId xmlns:p14="http://schemas.microsoft.com/office/powerpoint/2010/main" val="165869293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mtClean="0"/>
              <a:t> STUDY 2</a:t>
            </a:r>
            <a:endParaRPr lang="en-US"/>
          </a:p>
        </p:txBody>
      </p:sp>
      <p:sp>
        <p:nvSpPr>
          <p:cNvPr id="3" name="Content Placeholder 2"/>
          <p:cNvSpPr>
            <a:spLocks noGrp="1"/>
          </p:cNvSpPr>
          <p:nvPr>
            <p:ph idx="1"/>
          </p:nvPr>
        </p:nvSpPr>
        <p:spPr/>
        <p:txBody>
          <a:bodyPr anchor="ctr">
            <a:normAutofit/>
          </a:bodyPr>
          <a:lstStyle/>
          <a:p>
            <a:pPr marL="0" indent="0">
              <a:buNone/>
            </a:pPr>
            <a:r>
              <a:rPr lang="en-US"/>
              <a:t>Studied work with data in summer STEM programs using </a:t>
            </a:r>
            <a:r>
              <a:rPr lang="en-US" i="1"/>
              <a:t>profiles of engagement and its </a:t>
            </a:r>
            <a:r>
              <a:rPr lang="en-US" i="1" smtClean="0"/>
              <a:t>conditions</a:t>
            </a:r>
          </a:p>
          <a:p>
            <a:pPr marL="0" indent="0">
              <a:buNone/>
            </a:pPr>
            <a:endParaRPr lang="en-US"/>
          </a:p>
          <a:p>
            <a:r>
              <a:rPr lang="en-US" smtClean="0"/>
              <a:t>Focus specifically on work with data as capabilities that cut across STEM content areas</a:t>
            </a:r>
          </a:p>
          <a:p>
            <a:endParaRPr lang="en-US" smtClean="0"/>
          </a:p>
          <a:p>
            <a:r>
              <a:rPr lang="en-US" smtClean="0"/>
              <a:t>Context of summer STEM programs designed around best practices</a:t>
            </a:r>
          </a:p>
        </p:txBody>
      </p:sp>
      <p:graphicFrame>
        <p:nvGraphicFramePr>
          <p:cNvPr id="8" name="Table 7"/>
          <p:cNvGraphicFramePr>
            <a:graphicFrameLocks noGrp="1"/>
          </p:cNvGraphicFramePr>
          <p:nvPr>
            <p:extLst>
              <p:ext uri="{D42A27DB-BD31-4B8C-83A1-F6EECF244321}">
                <p14:modId xmlns:p14="http://schemas.microsoft.com/office/powerpoint/2010/main" val="2003440953"/>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smtClean="0">
                          <a:solidFill>
                            <a:srgbClr val="B5B8C4"/>
                          </a:solidFill>
                          <a:latin typeface="Helvetica Neue" charset="0"/>
                          <a:ea typeface="Helvetica Neue" charset="0"/>
                          <a:cs typeface="Helvetica Neue" charset="0"/>
                        </a:rPr>
                        <a:t>Introduction</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Overview</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Study 1</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chemeClr val="bg1"/>
                          </a:solidFill>
                          <a:latin typeface="Helvetica Neue" charset="0"/>
                          <a:ea typeface="Helvetica Neue" charset="0"/>
                          <a:cs typeface="Helvetica Neue" charset="0"/>
                        </a:rPr>
                        <a:t>Study 2</a:t>
                      </a:r>
                      <a:endParaRPr lang="en-US" sz="1600" b="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Future Work</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Tree>
    <p:extLst>
      <p:ext uri="{BB962C8B-B14F-4D97-AF65-F5344CB8AC3E}">
        <p14:creationId xmlns:p14="http://schemas.microsoft.com/office/powerpoint/2010/main" val="1690970692"/>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mtClean="0"/>
              <a:t>Context and sample</a:t>
            </a:r>
            <a:endParaRPr lang="en-US"/>
          </a:p>
        </p:txBody>
      </p:sp>
      <p:sp>
        <p:nvSpPr>
          <p:cNvPr id="3" name="Content Placeholder 2"/>
          <p:cNvSpPr>
            <a:spLocks noGrp="1"/>
          </p:cNvSpPr>
          <p:nvPr>
            <p:ph idx="1"/>
          </p:nvPr>
        </p:nvSpPr>
        <p:spPr/>
        <p:txBody>
          <a:bodyPr anchor="ctr">
            <a:normAutofit/>
          </a:bodyPr>
          <a:lstStyle/>
          <a:p>
            <a:r>
              <a:rPr lang="en-US" smtClean="0"/>
              <a:t>Nine summer STEM programs</a:t>
            </a:r>
          </a:p>
          <a:p>
            <a:endParaRPr lang="en-US" smtClean="0"/>
          </a:p>
          <a:p>
            <a:r>
              <a:rPr lang="en-US" smtClean="0"/>
              <a:t>Offered by two intermediary organizations responsible for coordinating programs and their curricula</a:t>
            </a:r>
          </a:p>
          <a:p>
            <a:endParaRPr lang="en-US" smtClean="0"/>
          </a:p>
          <a:p>
            <a:r>
              <a:rPr lang="en-US" smtClean="0"/>
              <a:t>203 </a:t>
            </a:r>
            <a:r>
              <a:rPr lang="en-US" smtClean="0"/>
              <a:t>students</a:t>
            </a:r>
          </a:p>
          <a:p>
            <a:pPr marL="457200" lvl="2"/>
            <a:r>
              <a:rPr lang="en-US"/>
              <a:t>From racially and ethnically diverse groups (</a:t>
            </a:r>
            <a:r>
              <a:rPr lang="en-US" smtClean="0"/>
              <a:t>48% </a:t>
            </a:r>
            <a:r>
              <a:rPr lang="en-US"/>
              <a:t>Hispanic, </a:t>
            </a:r>
            <a:r>
              <a:rPr lang="en-US" smtClean="0"/>
              <a:t>36% Black, 7% Asian / Pacific Islander, 6% </a:t>
            </a:r>
            <a:r>
              <a:rPr lang="en-US"/>
              <a:t>White, </a:t>
            </a:r>
            <a:r>
              <a:rPr lang="en-US" smtClean="0"/>
              <a:t>3% Multi-racial)</a:t>
            </a:r>
          </a:p>
        </p:txBody>
      </p:sp>
      <p:graphicFrame>
        <p:nvGraphicFramePr>
          <p:cNvPr id="7" name="Table 6"/>
          <p:cNvGraphicFramePr>
            <a:graphicFrameLocks noGrp="1"/>
          </p:cNvGraphicFramePr>
          <p:nvPr>
            <p:extLst>
              <p:ext uri="{D42A27DB-BD31-4B8C-83A1-F6EECF244321}">
                <p14:modId xmlns:p14="http://schemas.microsoft.com/office/powerpoint/2010/main" val="1697133607"/>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smtClean="0">
                          <a:solidFill>
                            <a:srgbClr val="B5B8C4"/>
                          </a:solidFill>
                          <a:latin typeface="Helvetica Neue" charset="0"/>
                          <a:ea typeface="Helvetica Neue" charset="0"/>
                          <a:cs typeface="Helvetica Neue" charset="0"/>
                        </a:rPr>
                        <a:t>Introduction</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Overview</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Study 1</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chemeClr val="bg1"/>
                          </a:solidFill>
                          <a:latin typeface="Helvetica Neue" charset="0"/>
                          <a:ea typeface="Helvetica Neue" charset="0"/>
                          <a:cs typeface="Helvetica Neue" charset="0"/>
                        </a:rPr>
                        <a:t>Study 2</a:t>
                      </a:r>
                      <a:endParaRPr lang="en-US" sz="1600" b="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Future Work</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Tree>
    <p:extLst>
      <p:ext uri="{BB962C8B-B14F-4D97-AF65-F5344CB8AC3E}">
        <p14:creationId xmlns:p14="http://schemas.microsoft.com/office/powerpoint/2010/main" val="138013400"/>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mtClean="0"/>
              <a:t>Research question</a:t>
            </a:r>
            <a:endParaRPr lang="en-US"/>
          </a:p>
        </p:txBody>
      </p:sp>
      <p:sp>
        <p:nvSpPr>
          <p:cNvPr id="3" name="Content Placeholder 2"/>
          <p:cNvSpPr>
            <a:spLocks noGrp="1"/>
          </p:cNvSpPr>
          <p:nvPr>
            <p:ph idx="1"/>
          </p:nvPr>
        </p:nvSpPr>
        <p:spPr>
          <a:xfrm>
            <a:off x="457199" y="1600200"/>
            <a:ext cx="8541657" cy="4876800"/>
          </a:xfrm>
        </p:spPr>
        <p:txBody>
          <a:bodyPr anchor="ctr">
            <a:normAutofit/>
          </a:bodyPr>
          <a:lstStyle/>
          <a:p>
            <a:r>
              <a:rPr lang="en-US"/>
              <a:t>H</a:t>
            </a:r>
            <a:r>
              <a:rPr lang="en-US" smtClean="0"/>
              <a:t>ow does doing data practices </a:t>
            </a:r>
            <a:r>
              <a:rPr lang="en-US"/>
              <a:t>(e.g., </a:t>
            </a:r>
            <a:r>
              <a:rPr lang="en-US" smtClean="0"/>
              <a:t>collecting, analyzing, interpreting, etc.) impact </a:t>
            </a:r>
            <a:r>
              <a:rPr lang="en-US"/>
              <a:t>students’ </a:t>
            </a:r>
            <a:r>
              <a:rPr lang="en-US" smtClean="0"/>
              <a:t>engagement?</a:t>
            </a:r>
            <a:endParaRPr lang="en-US"/>
          </a:p>
        </p:txBody>
      </p:sp>
      <p:graphicFrame>
        <p:nvGraphicFramePr>
          <p:cNvPr id="7" name="Table 6"/>
          <p:cNvGraphicFramePr>
            <a:graphicFrameLocks noGrp="1"/>
          </p:cNvGraphicFramePr>
          <p:nvPr>
            <p:extLst>
              <p:ext uri="{D42A27DB-BD31-4B8C-83A1-F6EECF244321}">
                <p14:modId xmlns:p14="http://schemas.microsoft.com/office/powerpoint/2010/main" val="1697133607"/>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smtClean="0">
                          <a:solidFill>
                            <a:srgbClr val="B5B8C4"/>
                          </a:solidFill>
                          <a:latin typeface="Helvetica Neue" charset="0"/>
                          <a:ea typeface="Helvetica Neue" charset="0"/>
                          <a:cs typeface="Helvetica Neue" charset="0"/>
                        </a:rPr>
                        <a:t>Introduction</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Overview</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Study 1</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chemeClr val="bg1"/>
                          </a:solidFill>
                          <a:latin typeface="Helvetica Neue" charset="0"/>
                          <a:ea typeface="Helvetica Neue" charset="0"/>
                          <a:cs typeface="Helvetica Neue" charset="0"/>
                        </a:rPr>
                        <a:t>Study 2</a:t>
                      </a:r>
                      <a:endParaRPr lang="en-US" sz="1600" b="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Future Work</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Tree>
    <p:extLst>
      <p:ext uri="{BB962C8B-B14F-4D97-AF65-F5344CB8AC3E}">
        <p14:creationId xmlns:p14="http://schemas.microsoft.com/office/powerpoint/2010/main" val="79482248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Data is power(ful)</a:t>
            </a:r>
            <a:endParaRPr lang="en-US" dirty="0"/>
          </a:p>
        </p:txBody>
      </p:sp>
      <p:pic>
        <p:nvPicPr>
          <p:cNvPr id="5" name="Picture 4"/>
          <p:cNvPicPr>
            <a:picLocks noChangeAspect="1"/>
          </p:cNvPicPr>
          <p:nvPr/>
        </p:nvPicPr>
        <p:blipFill>
          <a:blip r:embed="rId3"/>
          <a:stretch>
            <a:fillRect/>
          </a:stretch>
        </p:blipFill>
        <p:spPr>
          <a:xfrm>
            <a:off x="558524" y="2707432"/>
            <a:ext cx="2178602" cy="2378798"/>
          </a:xfrm>
          <a:prstGeom prst="rect">
            <a:avLst/>
          </a:prstGeom>
        </p:spPr>
      </p:pic>
      <p:sp>
        <p:nvSpPr>
          <p:cNvPr id="9" name="TextBox 8"/>
          <p:cNvSpPr txBox="1"/>
          <p:nvPr/>
        </p:nvSpPr>
        <p:spPr>
          <a:xfrm>
            <a:off x="816018" y="2338100"/>
            <a:ext cx="1492716" cy="369332"/>
          </a:xfrm>
          <a:prstGeom prst="rect">
            <a:avLst/>
          </a:prstGeom>
          <a:noFill/>
        </p:spPr>
        <p:txBody>
          <a:bodyPr wrap="none" rtlCol="0">
            <a:spAutoFit/>
          </a:bodyPr>
          <a:lstStyle/>
          <a:p>
            <a:r>
              <a:rPr lang="en-US" dirty="0" smtClean="0"/>
              <a:t>Researchers</a:t>
            </a:r>
            <a:endParaRPr lang="en-US" dirty="0"/>
          </a:p>
        </p:txBody>
      </p:sp>
      <p:sp>
        <p:nvSpPr>
          <p:cNvPr id="10" name="TextBox 9"/>
          <p:cNvSpPr txBox="1"/>
          <p:nvPr/>
        </p:nvSpPr>
        <p:spPr>
          <a:xfrm>
            <a:off x="6897441" y="2338100"/>
            <a:ext cx="1095172" cy="369332"/>
          </a:xfrm>
          <a:prstGeom prst="rect">
            <a:avLst/>
          </a:prstGeom>
          <a:noFill/>
        </p:spPr>
        <p:txBody>
          <a:bodyPr wrap="none" rtlCol="0">
            <a:spAutoFit/>
          </a:bodyPr>
          <a:lstStyle/>
          <a:p>
            <a:r>
              <a:rPr lang="en-US" dirty="0" smtClean="0"/>
              <a:t>Students</a:t>
            </a:r>
            <a:endParaRPr lang="en-US" dirty="0"/>
          </a:p>
        </p:txBody>
      </p:sp>
      <p:sp>
        <p:nvSpPr>
          <p:cNvPr id="11" name="TextBox 10"/>
          <p:cNvSpPr txBox="1"/>
          <p:nvPr/>
        </p:nvSpPr>
        <p:spPr>
          <a:xfrm>
            <a:off x="3901439" y="2338100"/>
            <a:ext cx="1121076" cy="369332"/>
          </a:xfrm>
          <a:prstGeom prst="rect">
            <a:avLst/>
          </a:prstGeom>
          <a:noFill/>
        </p:spPr>
        <p:txBody>
          <a:bodyPr wrap="none" rtlCol="0">
            <a:spAutoFit/>
          </a:bodyPr>
          <a:lstStyle/>
          <a:p>
            <a:r>
              <a:rPr lang="en-US" dirty="0" smtClean="0"/>
              <a:t>Teachers</a:t>
            </a:r>
            <a:endParaRPr lang="en-US" dirty="0"/>
          </a:p>
        </p:txBody>
      </p:sp>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12709" y="2872132"/>
            <a:ext cx="2498537" cy="1856409"/>
          </a:xfrm>
          <a:prstGeom prst="rect">
            <a:avLst/>
          </a:prstGeom>
        </p:spPr>
      </p:pic>
      <p:graphicFrame>
        <p:nvGraphicFramePr>
          <p:cNvPr id="13" name="Table 12"/>
          <p:cNvGraphicFramePr>
            <a:graphicFrameLocks noGrp="1"/>
          </p:cNvGraphicFramePr>
          <p:nvPr>
            <p:extLst>
              <p:ext uri="{D42A27DB-BD31-4B8C-83A1-F6EECF244321}">
                <p14:modId xmlns:p14="http://schemas.microsoft.com/office/powerpoint/2010/main" val="974616238"/>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marL="0" algn="ctr" defTabSz="914400" rtl="0" eaLnBrk="1" latinLnBrk="0" hangingPunct="1"/>
                      <a:r>
                        <a:rPr lang="en-US" sz="1600" b="0" kern="1200" dirty="0" smtClean="0">
                          <a:solidFill>
                            <a:srgbClr val="B5B8C4"/>
                          </a:solidFill>
                          <a:latin typeface="Helvetica Neue" charset="0"/>
                          <a:ea typeface="Helvetica Neue" charset="0"/>
                          <a:cs typeface="Helvetica Neue" charset="0"/>
                        </a:rPr>
                        <a:t>Introduction</a:t>
                      </a:r>
                      <a:endParaRPr lang="en-US" sz="1600" b="0" kern="120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marL="0" algn="ctr" defTabSz="914400" rtl="0" eaLnBrk="1" latinLnBrk="0" hangingPunct="1"/>
                      <a:r>
                        <a:rPr lang="en-US" sz="1600" b="0" kern="1200" dirty="0" smtClean="0">
                          <a:solidFill>
                            <a:srgbClr val="B5B8C4"/>
                          </a:solidFill>
                          <a:latin typeface="Helvetica Neue" charset="0"/>
                          <a:ea typeface="Helvetica Neue" charset="0"/>
                          <a:cs typeface="Helvetica Neue" charset="0"/>
                        </a:rPr>
                        <a:t>Overview</a:t>
                      </a:r>
                      <a:endParaRPr lang="en-US" sz="1600" b="0" kern="120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marL="0" algn="ctr" defTabSz="914400" rtl="0" eaLnBrk="1" latinLnBrk="0" hangingPunct="1"/>
                      <a:r>
                        <a:rPr lang="en-US" sz="1600" b="0" kern="1200" dirty="0" smtClean="0">
                          <a:solidFill>
                            <a:srgbClr val="B5B8C4"/>
                          </a:solidFill>
                          <a:latin typeface="Helvetica Neue" charset="0"/>
                          <a:ea typeface="Helvetica Neue" charset="0"/>
                          <a:cs typeface="Helvetica Neue" charset="0"/>
                        </a:rPr>
                        <a:t>Study 1</a:t>
                      </a:r>
                      <a:endParaRPr lang="en-US" sz="1600" b="0" kern="120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marL="0" algn="ctr" defTabSz="914400" rtl="0" eaLnBrk="1" latinLnBrk="0" hangingPunct="1"/>
                      <a:r>
                        <a:rPr lang="en-US" sz="1600" b="0" kern="1200" dirty="0" smtClean="0">
                          <a:solidFill>
                            <a:srgbClr val="B5B8C4"/>
                          </a:solidFill>
                          <a:latin typeface="Helvetica Neue" charset="0"/>
                          <a:ea typeface="Helvetica Neue" charset="0"/>
                          <a:cs typeface="Helvetica Neue" charset="0"/>
                        </a:rPr>
                        <a:t>Study 2</a:t>
                      </a:r>
                      <a:endParaRPr lang="en-US" sz="1600" b="0" kern="120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marL="0" algn="ctr" defTabSz="914400" rtl="0" eaLnBrk="1" latinLnBrk="0" hangingPunct="1"/>
                      <a:r>
                        <a:rPr lang="en-US" sz="1600" b="0" kern="1200" dirty="0" smtClean="0">
                          <a:solidFill>
                            <a:srgbClr val="B5B8C4"/>
                          </a:solidFill>
                          <a:latin typeface="Helvetica Neue" charset="0"/>
                          <a:ea typeface="Helvetica Neue" charset="0"/>
                          <a:cs typeface="Helvetica Neue" charset="0"/>
                        </a:rPr>
                        <a:t>Future Work</a:t>
                      </a:r>
                      <a:endParaRPr lang="en-US" sz="1600" b="0" kern="120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pic>
        <p:nvPicPr>
          <p:cNvPr id="15"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316280" y="2996386"/>
            <a:ext cx="2257494" cy="1607900"/>
          </a:xfrm>
          <a:prstGeom prst="rect">
            <a:avLst/>
          </a:prstGeom>
          <a:noFill/>
          <a:ln w="38100">
            <a:noFill/>
            <a:miter lim="800000"/>
            <a:headEnd/>
            <a:tailEnd/>
          </a:ln>
          <a:effectLst>
            <a:outerShdw blurRad="63500" sx="102000" sy="102000" algn="ctr" rotWithShape="0">
              <a:prstClr val="black">
                <a:alpha val="40000"/>
              </a:prstClr>
            </a:outerShdw>
          </a:effectLst>
          <a:extLst>
            <a:ext uri="{909E8E84-426E-40dd-AFC4-6F175D3DCCD1}">
              <a14:hiddenFill xmlns:a14="http://schemas.microsoft.com/office/drawing/2010/main" xmlns="">
                <a:solidFill>
                  <a:schemeClr val="accent1"/>
                </a:solidFill>
              </a14:hiddenFill>
            </a:ext>
          </a:extLst>
        </p:spPr>
      </p:pic>
    </p:spTree>
    <p:extLst>
      <p:ext uri="{BB962C8B-B14F-4D97-AF65-F5344CB8AC3E}">
        <p14:creationId xmlns:p14="http://schemas.microsoft.com/office/powerpoint/2010/main" val="1200080528"/>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mtClean="0"/>
              <a:t>Experience sampling method (ESM)</a:t>
            </a:r>
            <a:endParaRPr lang="en-US"/>
          </a:p>
        </p:txBody>
      </p:sp>
      <p:graphicFrame>
        <p:nvGraphicFramePr>
          <p:cNvPr id="7" name="Table 6"/>
          <p:cNvGraphicFramePr>
            <a:graphicFrameLocks noGrp="1"/>
          </p:cNvGraphicFramePr>
          <p:nvPr>
            <p:extLst>
              <p:ext uri="{D42A27DB-BD31-4B8C-83A1-F6EECF244321}">
                <p14:modId xmlns:p14="http://schemas.microsoft.com/office/powerpoint/2010/main" val="1697133607"/>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smtClean="0">
                          <a:solidFill>
                            <a:srgbClr val="B5B8C4"/>
                          </a:solidFill>
                          <a:latin typeface="Helvetica Neue" charset="0"/>
                          <a:ea typeface="Helvetica Neue" charset="0"/>
                          <a:cs typeface="Helvetica Neue" charset="0"/>
                        </a:rPr>
                        <a:t>Introduction</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Overview</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Study 1</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chemeClr val="bg1"/>
                          </a:solidFill>
                          <a:latin typeface="Helvetica Neue" charset="0"/>
                          <a:ea typeface="Helvetica Neue" charset="0"/>
                          <a:cs typeface="Helvetica Neue" charset="0"/>
                        </a:rPr>
                        <a:t>Study 2</a:t>
                      </a:r>
                      <a:endParaRPr lang="en-US" sz="1600" b="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Future Work</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27827" y="1826740"/>
            <a:ext cx="2488342" cy="4423719"/>
          </a:xfrm>
          <a:prstGeom prst="rect">
            <a:avLst/>
          </a:prstGeom>
        </p:spPr>
      </p:pic>
    </p:spTree>
    <p:extLst>
      <p:ext uri="{BB962C8B-B14F-4D97-AF65-F5344CB8AC3E}">
        <p14:creationId xmlns:p14="http://schemas.microsoft.com/office/powerpoint/2010/main" val="1309128802"/>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Coding frame for </a:t>
            </a:r>
            <a:r>
              <a:rPr lang="en-US" dirty="0" smtClean="0"/>
              <a:t>teacher support for data </a:t>
            </a:r>
            <a:r>
              <a:rPr lang="en-US" dirty="0" smtClean="0"/>
              <a:t>practices</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84238066"/>
              </p:ext>
            </p:extLst>
          </p:nvPr>
        </p:nvGraphicFramePr>
        <p:xfrm>
          <a:off x="457198" y="1969176"/>
          <a:ext cx="8229600" cy="4410330"/>
        </p:xfrm>
        <a:graphic>
          <a:graphicData uri="http://schemas.openxmlformats.org/drawingml/2006/table">
            <a:tbl>
              <a:tblPr>
                <a:tableStyleId>{5C22544A-7EE6-4342-B048-85BDC9FD1C3A}</a:tableStyleId>
              </a:tblPr>
              <a:tblGrid>
                <a:gridCol w="2362633"/>
                <a:gridCol w="5866967"/>
              </a:tblGrid>
              <a:tr h="317500">
                <a:tc>
                  <a:txBody>
                    <a:bodyPr/>
                    <a:lstStyle/>
                    <a:p>
                      <a:pPr marL="0" marR="0" algn="ctr">
                        <a:lnSpc>
                          <a:spcPct val="115000"/>
                        </a:lnSpc>
                        <a:spcBef>
                          <a:spcPts val="0"/>
                        </a:spcBef>
                        <a:spcAft>
                          <a:spcPts val="0"/>
                        </a:spcAft>
                      </a:pPr>
                      <a:r>
                        <a:rPr lang="en-US" sz="1600" b="1" dirty="0" smtClean="0">
                          <a:effectLst/>
                          <a:latin typeface="Helvetica Neue" charset="0"/>
                          <a:ea typeface="Helvetica Neue" charset="0"/>
                          <a:cs typeface="Helvetica Neue" charset="0"/>
                        </a:rPr>
                        <a:t>Teacher Support for Data </a:t>
                      </a:r>
                      <a:r>
                        <a:rPr lang="en-US" sz="1600" b="1" dirty="0" smtClean="0">
                          <a:effectLst/>
                          <a:latin typeface="Helvetica Neue" charset="0"/>
                          <a:ea typeface="Helvetica Neue" charset="0"/>
                          <a:cs typeface="Helvetica Neue" charset="0"/>
                        </a:rPr>
                        <a:t>Practice</a:t>
                      </a:r>
                      <a:endParaRPr lang="en-US" sz="1600" b="1" dirty="0">
                        <a:solidFill>
                          <a:srgbClr val="000000"/>
                        </a:solidFill>
                        <a:effectLst/>
                        <a:latin typeface="Helvetica Neue" charset="0"/>
                        <a:ea typeface="Helvetica Neue" charset="0"/>
                        <a:cs typeface="Helvetica Neue" charset="0"/>
                      </a:endParaRPr>
                    </a:p>
                  </a:txBody>
                  <a:tcPr marL="68580" marR="68580" marT="0" marB="0" anchor="ctr">
                    <a:noFill/>
                  </a:tcPr>
                </a:tc>
                <a:tc>
                  <a:txBody>
                    <a:bodyPr/>
                    <a:lstStyle/>
                    <a:p>
                      <a:pPr marL="0" marR="0" algn="ctr">
                        <a:lnSpc>
                          <a:spcPct val="115000"/>
                        </a:lnSpc>
                        <a:spcBef>
                          <a:spcPts val="0"/>
                        </a:spcBef>
                        <a:spcAft>
                          <a:spcPts val="0"/>
                        </a:spcAft>
                      </a:pPr>
                      <a:r>
                        <a:rPr lang="en-US" sz="1600" b="1">
                          <a:effectLst/>
                          <a:latin typeface="Helvetica Neue" charset="0"/>
                          <a:ea typeface="Helvetica Neue" charset="0"/>
                          <a:cs typeface="Helvetica Neue" charset="0"/>
                        </a:rPr>
                        <a:t>Description</a:t>
                      </a:r>
                      <a:endParaRPr lang="en-US" sz="1600" b="1">
                        <a:solidFill>
                          <a:srgbClr val="000000"/>
                        </a:solidFill>
                        <a:effectLst/>
                        <a:latin typeface="Helvetica Neue" charset="0"/>
                        <a:ea typeface="Helvetica Neue" charset="0"/>
                        <a:cs typeface="Helvetica Neue" charset="0"/>
                      </a:endParaRPr>
                    </a:p>
                  </a:txBody>
                  <a:tcPr marL="68580" marR="68580" marT="0" marB="0" anchor="ctr">
                    <a:noFill/>
                  </a:tcPr>
                </a:tc>
              </a:tr>
              <a:tr h="673100">
                <a:tc>
                  <a:txBody>
                    <a:bodyPr/>
                    <a:lstStyle/>
                    <a:p>
                      <a:pPr marL="0" marR="0" algn="ctr">
                        <a:lnSpc>
                          <a:spcPct val="115000"/>
                        </a:lnSpc>
                        <a:spcBef>
                          <a:spcPts val="0"/>
                        </a:spcBef>
                        <a:spcAft>
                          <a:spcPts val="0"/>
                        </a:spcAft>
                      </a:pPr>
                      <a:r>
                        <a:rPr lang="en-US" sz="1600" i="1">
                          <a:effectLst/>
                          <a:latin typeface="Helvetica Neue" charset="0"/>
                          <a:ea typeface="Helvetica Neue" charset="0"/>
                          <a:cs typeface="Helvetica Neue" charset="0"/>
                        </a:rPr>
                        <a:t>Asking questions or defining problems</a:t>
                      </a:r>
                      <a:endParaRPr lang="en-US" sz="1600" i="1">
                        <a:solidFill>
                          <a:srgbClr val="000000"/>
                        </a:solidFill>
                        <a:effectLst/>
                        <a:latin typeface="Helvetica Neue" charset="0"/>
                        <a:ea typeface="Helvetica Neue" charset="0"/>
                        <a:cs typeface="Helvetica Neue" charset="0"/>
                      </a:endParaRPr>
                    </a:p>
                  </a:txBody>
                  <a:tcPr marL="68580" marR="68580" marT="0" marB="0" anchor="ctr">
                    <a:noFill/>
                  </a:tcPr>
                </a:tc>
                <a:tc>
                  <a:txBody>
                    <a:bodyPr/>
                    <a:lstStyle/>
                    <a:p>
                      <a:pPr marL="0" marR="0" algn="ctr">
                        <a:lnSpc>
                          <a:spcPct val="115000"/>
                        </a:lnSpc>
                        <a:spcBef>
                          <a:spcPts val="0"/>
                        </a:spcBef>
                        <a:spcAft>
                          <a:spcPts val="0"/>
                        </a:spcAft>
                      </a:pPr>
                      <a:r>
                        <a:rPr lang="en-US" sz="1600">
                          <a:effectLst/>
                          <a:latin typeface="Helvetica Neue" charset="0"/>
                          <a:ea typeface="Helvetica Neue" charset="0"/>
                          <a:cs typeface="Helvetica Neue" charset="0"/>
                        </a:rPr>
                        <a:t>Discussing and exploring topics to investigate and pose questions.</a:t>
                      </a:r>
                      <a:endParaRPr lang="en-US" sz="1600">
                        <a:solidFill>
                          <a:srgbClr val="000000"/>
                        </a:solidFill>
                        <a:effectLst/>
                        <a:latin typeface="Helvetica Neue" charset="0"/>
                        <a:ea typeface="Helvetica Neue" charset="0"/>
                        <a:cs typeface="Helvetica Neue" charset="0"/>
                      </a:endParaRPr>
                    </a:p>
                  </a:txBody>
                  <a:tcPr marL="68580" marR="68580" marT="0" marB="0" anchor="ctr">
                    <a:noFill/>
                  </a:tcPr>
                </a:tc>
              </a:tr>
              <a:tr h="944245">
                <a:tc>
                  <a:txBody>
                    <a:bodyPr/>
                    <a:lstStyle/>
                    <a:p>
                      <a:pPr marL="0" marR="0" algn="ctr">
                        <a:lnSpc>
                          <a:spcPct val="115000"/>
                        </a:lnSpc>
                        <a:spcBef>
                          <a:spcPts val="0"/>
                        </a:spcBef>
                        <a:spcAft>
                          <a:spcPts val="0"/>
                        </a:spcAft>
                      </a:pPr>
                      <a:r>
                        <a:rPr lang="en-US" sz="1600" i="1">
                          <a:effectLst/>
                          <a:latin typeface="Helvetica Neue" charset="0"/>
                          <a:ea typeface="Helvetica Neue" charset="0"/>
                          <a:cs typeface="Helvetica Neue" charset="0"/>
                        </a:rPr>
                        <a:t>Making observations</a:t>
                      </a:r>
                      <a:endParaRPr lang="en-US" sz="1600" i="1">
                        <a:solidFill>
                          <a:srgbClr val="000000"/>
                        </a:solidFill>
                        <a:effectLst/>
                        <a:latin typeface="Helvetica Neue" charset="0"/>
                        <a:ea typeface="Helvetica Neue" charset="0"/>
                        <a:cs typeface="Helvetica Neue" charset="0"/>
                      </a:endParaRPr>
                    </a:p>
                  </a:txBody>
                  <a:tcPr marL="68580" marR="68580" marT="0" marB="0" anchor="ctr">
                    <a:noFill/>
                  </a:tcPr>
                </a:tc>
                <a:tc>
                  <a:txBody>
                    <a:bodyPr/>
                    <a:lstStyle/>
                    <a:p>
                      <a:pPr marL="0" marR="0" algn="ctr">
                        <a:lnSpc>
                          <a:spcPct val="115000"/>
                        </a:lnSpc>
                        <a:spcBef>
                          <a:spcPts val="0"/>
                        </a:spcBef>
                        <a:spcAft>
                          <a:spcPts val="0"/>
                        </a:spcAft>
                      </a:pPr>
                      <a:r>
                        <a:rPr lang="en-US" sz="1600">
                          <a:effectLst/>
                          <a:latin typeface="Helvetica Neue" charset="0"/>
                          <a:ea typeface="Helvetica Neue" charset="0"/>
                          <a:cs typeface="Helvetica Neue" charset="0"/>
                        </a:rPr>
                        <a:t>Watching and noticing what is happening with respect to the phenomena or problem being investigated.</a:t>
                      </a:r>
                      <a:endParaRPr lang="en-US" sz="1600">
                        <a:solidFill>
                          <a:srgbClr val="000000"/>
                        </a:solidFill>
                        <a:effectLst/>
                        <a:latin typeface="Helvetica Neue" charset="0"/>
                        <a:ea typeface="Helvetica Neue" charset="0"/>
                        <a:cs typeface="Helvetica Neue" charset="0"/>
                      </a:endParaRPr>
                    </a:p>
                  </a:txBody>
                  <a:tcPr marL="68580" marR="68580" marT="0" marB="0" anchor="ctr">
                    <a:noFill/>
                  </a:tcPr>
                </a:tc>
              </a:tr>
              <a:tr h="0">
                <a:tc>
                  <a:txBody>
                    <a:bodyPr/>
                    <a:lstStyle/>
                    <a:p>
                      <a:pPr marL="0" marR="0" algn="ctr">
                        <a:lnSpc>
                          <a:spcPct val="115000"/>
                        </a:lnSpc>
                        <a:spcBef>
                          <a:spcPts val="0"/>
                        </a:spcBef>
                        <a:spcAft>
                          <a:spcPts val="0"/>
                        </a:spcAft>
                      </a:pPr>
                      <a:r>
                        <a:rPr lang="en-US" sz="1600" i="1">
                          <a:effectLst/>
                          <a:latin typeface="Helvetica Neue" charset="0"/>
                          <a:ea typeface="Helvetica Neue" charset="0"/>
                          <a:cs typeface="Helvetica Neue" charset="0"/>
                        </a:rPr>
                        <a:t>Generating data</a:t>
                      </a:r>
                      <a:endParaRPr lang="en-US" sz="1600" i="1">
                        <a:solidFill>
                          <a:srgbClr val="000000"/>
                        </a:solidFill>
                        <a:effectLst/>
                        <a:latin typeface="Helvetica Neue" charset="0"/>
                        <a:ea typeface="Helvetica Neue" charset="0"/>
                        <a:cs typeface="Helvetica Neue" charset="0"/>
                      </a:endParaRPr>
                    </a:p>
                  </a:txBody>
                  <a:tcPr marL="68580" marR="68580" marT="0" marB="0" anchor="ctr">
                    <a:noFill/>
                  </a:tcPr>
                </a:tc>
                <a:tc>
                  <a:txBody>
                    <a:bodyPr/>
                    <a:lstStyle/>
                    <a:p>
                      <a:pPr marL="0" marR="0" algn="ctr">
                        <a:lnSpc>
                          <a:spcPct val="115000"/>
                        </a:lnSpc>
                        <a:spcBef>
                          <a:spcPts val="0"/>
                        </a:spcBef>
                        <a:spcAft>
                          <a:spcPts val="0"/>
                        </a:spcAft>
                      </a:pPr>
                      <a:r>
                        <a:rPr lang="en-US" sz="1600">
                          <a:effectLst/>
                          <a:latin typeface="Helvetica Neue" charset="0"/>
                          <a:ea typeface="Helvetica Neue" charset="0"/>
                          <a:cs typeface="Helvetica Neue" charset="0"/>
                        </a:rPr>
                        <a:t>Figuring out how or why to </a:t>
                      </a:r>
                      <a:r>
                        <a:rPr lang="en-US" sz="1600" smtClean="0">
                          <a:effectLst/>
                          <a:latin typeface="Helvetica Neue" charset="0"/>
                          <a:ea typeface="Helvetica Neue" charset="0"/>
                          <a:cs typeface="Helvetica Neue" charset="0"/>
                        </a:rPr>
                        <a:t>record </a:t>
                      </a:r>
                      <a:r>
                        <a:rPr lang="en-US" sz="1600">
                          <a:effectLst/>
                          <a:latin typeface="Helvetica Neue" charset="0"/>
                          <a:ea typeface="Helvetica Neue" charset="0"/>
                          <a:cs typeface="Helvetica Neue" charset="0"/>
                        </a:rPr>
                        <a:t>an observation as data and generating coding frames or measurement tools.</a:t>
                      </a:r>
                      <a:endParaRPr lang="en-US" sz="1600">
                        <a:solidFill>
                          <a:srgbClr val="000000"/>
                        </a:solidFill>
                        <a:effectLst/>
                        <a:latin typeface="Helvetica Neue" charset="0"/>
                        <a:ea typeface="Helvetica Neue" charset="0"/>
                        <a:cs typeface="Helvetica Neue" charset="0"/>
                      </a:endParaRPr>
                    </a:p>
                  </a:txBody>
                  <a:tcPr marL="68580" marR="68580" marT="0" marB="0" anchor="ctr">
                    <a:noFill/>
                  </a:tcPr>
                </a:tc>
              </a:tr>
              <a:tr h="1187450">
                <a:tc>
                  <a:txBody>
                    <a:bodyPr/>
                    <a:lstStyle/>
                    <a:p>
                      <a:pPr marL="0" marR="0" algn="ctr">
                        <a:lnSpc>
                          <a:spcPct val="115000"/>
                        </a:lnSpc>
                        <a:spcBef>
                          <a:spcPts val="0"/>
                        </a:spcBef>
                        <a:spcAft>
                          <a:spcPts val="0"/>
                        </a:spcAft>
                      </a:pPr>
                      <a:r>
                        <a:rPr lang="en-US" sz="1600" i="1">
                          <a:effectLst/>
                          <a:latin typeface="Helvetica Neue" charset="0"/>
                          <a:ea typeface="Helvetica Neue" charset="0"/>
                          <a:cs typeface="Helvetica Neue" charset="0"/>
                        </a:rPr>
                        <a:t>Data modeling</a:t>
                      </a:r>
                      <a:endParaRPr lang="en-US" sz="1600" i="1">
                        <a:solidFill>
                          <a:srgbClr val="000000"/>
                        </a:solidFill>
                        <a:effectLst/>
                        <a:latin typeface="Helvetica Neue" charset="0"/>
                        <a:ea typeface="Helvetica Neue" charset="0"/>
                        <a:cs typeface="Helvetica Neue" charset="0"/>
                      </a:endParaRPr>
                    </a:p>
                  </a:txBody>
                  <a:tcPr marL="68580" marR="68580" marT="0" marB="0" anchor="ctr">
                    <a:noFill/>
                  </a:tcPr>
                </a:tc>
                <a:tc>
                  <a:txBody>
                    <a:bodyPr/>
                    <a:lstStyle/>
                    <a:p>
                      <a:pPr marL="0" marR="0" algn="ctr">
                        <a:lnSpc>
                          <a:spcPct val="115000"/>
                        </a:lnSpc>
                        <a:spcBef>
                          <a:spcPts val="0"/>
                        </a:spcBef>
                        <a:spcAft>
                          <a:spcPts val="0"/>
                        </a:spcAft>
                      </a:pPr>
                      <a:r>
                        <a:rPr lang="en-US" sz="1600">
                          <a:effectLst/>
                          <a:latin typeface="Helvetica Neue" charset="0"/>
                          <a:ea typeface="Helvetica Neue" charset="0"/>
                          <a:cs typeface="Helvetica Neue" charset="0"/>
                        </a:rPr>
                        <a:t>Understanding and explaining phenomena using models of the data that account for variability or uncertainty.</a:t>
                      </a:r>
                      <a:endParaRPr lang="en-US" sz="1600">
                        <a:solidFill>
                          <a:srgbClr val="000000"/>
                        </a:solidFill>
                        <a:effectLst/>
                        <a:latin typeface="Helvetica Neue" charset="0"/>
                        <a:ea typeface="Helvetica Neue" charset="0"/>
                        <a:cs typeface="Helvetica Neue" charset="0"/>
                      </a:endParaRPr>
                    </a:p>
                  </a:txBody>
                  <a:tcPr marL="68580" marR="68580" marT="0" marB="0" anchor="ctr">
                    <a:noFill/>
                  </a:tcPr>
                </a:tc>
              </a:tr>
              <a:tr h="0">
                <a:tc>
                  <a:txBody>
                    <a:bodyPr/>
                    <a:lstStyle/>
                    <a:p>
                      <a:pPr marL="0" marR="0" algn="ctr">
                        <a:lnSpc>
                          <a:spcPct val="115000"/>
                        </a:lnSpc>
                        <a:spcBef>
                          <a:spcPts val="0"/>
                        </a:spcBef>
                        <a:spcAft>
                          <a:spcPts val="0"/>
                        </a:spcAft>
                      </a:pPr>
                      <a:r>
                        <a:rPr lang="en-US" sz="1600" i="1">
                          <a:effectLst/>
                          <a:latin typeface="Helvetica Neue" charset="0"/>
                          <a:ea typeface="Helvetica Neue" charset="0"/>
                          <a:cs typeface="Helvetica Neue" charset="0"/>
                        </a:rPr>
                        <a:t>Interpreting and communicating findings</a:t>
                      </a:r>
                      <a:endParaRPr lang="en-US" sz="1600" i="1">
                        <a:solidFill>
                          <a:srgbClr val="000000"/>
                        </a:solidFill>
                        <a:effectLst/>
                        <a:latin typeface="Helvetica Neue" charset="0"/>
                        <a:ea typeface="Helvetica Neue" charset="0"/>
                        <a:cs typeface="Helvetica Neue" charset="0"/>
                      </a:endParaRPr>
                    </a:p>
                  </a:txBody>
                  <a:tcPr marL="68580" marR="68580" marT="0" marB="0" anchor="ctr">
                    <a:noFill/>
                  </a:tcPr>
                </a:tc>
                <a:tc>
                  <a:txBody>
                    <a:bodyPr/>
                    <a:lstStyle/>
                    <a:p>
                      <a:pPr marL="0" marR="0" algn="ctr">
                        <a:lnSpc>
                          <a:spcPct val="115000"/>
                        </a:lnSpc>
                        <a:spcBef>
                          <a:spcPts val="0"/>
                        </a:spcBef>
                        <a:spcAft>
                          <a:spcPts val="0"/>
                        </a:spcAft>
                      </a:pPr>
                      <a:r>
                        <a:rPr lang="en-US" sz="1600" dirty="0">
                          <a:effectLst/>
                          <a:latin typeface="Helvetica Neue" charset="0"/>
                          <a:ea typeface="Helvetica Neue" charset="0"/>
                          <a:cs typeface="Helvetica Neue" charset="0"/>
                        </a:rPr>
                        <a:t>Discussing and sharing and presenting findings.</a:t>
                      </a:r>
                      <a:endParaRPr lang="en-US" sz="1600" dirty="0">
                        <a:solidFill>
                          <a:srgbClr val="000000"/>
                        </a:solidFill>
                        <a:effectLst/>
                        <a:latin typeface="Helvetica Neue" charset="0"/>
                        <a:ea typeface="Helvetica Neue" charset="0"/>
                        <a:cs typeface="Helvetica Neue" charset="0"/>
                      </a:endParaRPr>
                    </a:p>
                  </a:txBody>
                  <a:tcPr marL="68580" marR="68580" marT="0" marB="0" anchor="ctr">
                    <a:noFill/>
                  </a:tcPr>
                </a:tc>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590981058"/>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smtClean="0">
                          <a:solidFill>
                            <a:srgbClr val="B5B8C4"/>
                          </a:solidFill>
                          <a:latin typeface="Helvetica Neue" charset="0"/>
                          <a:ea typeface="Helvetica Neue" charset="0"/>
                          <a:cs typeface="Helvetica Neue" charset="0"/>
                        </a:rPr>
                        <a:t>Introduction</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Overview</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Study 1</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chemeClr val="bg1"/>
                          </a:solidFill>
                          <a:latin typeface="Helvetica Neue" charset="0"/>
                          <a:ea typeface="Helvetica Neue" charset="0"/>
                          <a:cs typeface="Helvetica Neue" charset="0"/>
                        </a:rPr>
                        <a:t>Study 2</a:t>
                      </a:r>
                      <a:endParaRPr lang="en-US" sz="1600" b="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Future Work</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Tree>
    <p:extLst>
      <p:ext uri="{BB962C8B-B14F-4D97-AF65-F5344CB8AC3E}">
        <p14:creationId xmlns:p14="http://schemas.microsoft.com/office/powerpoint/2010/main" val="57962752"/>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mtClean="0"/>
              <a:t>Engagement and its conditions</a:t>
            </a:r>
            <a:endParaRPr lang="en-US"/>
          </a:p>
        </p:txBody>
      </p:sp>
      <p:graphicFrame>
        <p:nvGraphicFramePr>
          <p:cNvPr id="7" name="Table 6"/>
          <p:cNvGraphicFramePr>
            <a:graphicFrameLocks noGrp="1"/>
          </p:cNvGraphicFramePr>
          <p:nvPr>
            <p:extLst>
              <p:ext uri="{D42A27DB-BD31-4B8C-83A1-F6EECF244321}">
                <p14:modId xmlns:p14="http://schemas.microsoft.com/office/powerpoint/2010/main" val="1697133607"/>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smtClean="0">
                          <a:solidFill>
                            <a:srgbClr val="B5B8C4"/>
                          </a:solidFill>
                          <a:latin typeface="Helvetica Neue" charset="0"/>
                          <a:ea typeface="Helvetica Neue" charset="0"/>
                          <a:cs typeface="Helvetica Neue" charset="0"/>
                        </a:rPr>
                        <a:t>Introduction</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Overview</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Study 1</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chemeClr val="bg1"/>
                          </a:solidFill>
                          <a:latin typeface="Helvetica Neue" charset="0"/>
                          <a:ea typeface="Helvetica Neue" charset="0"/>
                          <a:cs typeface="Helvetica Neue" charset="0"/>
                        </a:rPr>
                        <a:t>Study 2</a:t>
                      </a:r>
                      <a:endParaRPr lang="en-US" sz="1600" b="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Future Work</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
        <p:nvSpPr>
          <p:cNvPr id="5" name="Content Placeholder 4"/>
          <p:cNvSpPr>
            <a:spLocks noGrp="1"/>
          </p:cNvSpPr>
          <p:nvPr>
            <p:ph idx="1"/>
          </p:nvPr>
        </p:nvSpPr>
        <p:spPr>
          <a:xfrm>
            <a:off x="457199" y="1600200"/>
            <a:ext cx="8512629" cy="4876800"/>
          </a:xfrm>
        </p:spPr>
        <p:txBody>
          <a:bodyPr anchor="ctr">
            <a:normAutofit/>
          </a:bodyPr>
          <a:lstStyle/>
          <a:p>
            <a:r>
              <a:rPr lang="en-US" i="1"/>
              <a:t>Cognitive engagement</a:t>
            </a:r>
            <a:r>
              <a:rPr lang="en-US"/>
              <a:t>: </a:t>
            </a:r>
            <a:r>
              <a:rPr lang="en-US" smtClean="0"/>
              <a:t>Learned something new</a:t>
            </a:r>
            <a:endParaRPr lang="en-US" smtClean="0"/>
          </a:p>
          <a:p>
            <a:endParaRPr lang="en-US"/>
          </a:p>
          <a:p>
            <a:r>
              <a:rPr lang="en-US" i="1"/>
              <a:t>Affective engagement</a:t>
            </a:r>
            <a:r>
              <a:rPr lang="en-US"/>
              <a:t>: </a:t>
            </a:r>
            <a:r>
              <a:rPr lang="en-US" smtClean="0"/>
              <a:t>Enjoyment of activity</a:t>
            </a:r>
            <a:endParaRPr lang="en-US"/>
          </a:p>
          <a:p>
            <a:endParaRPr lang="en-US"/>
          </a:p>
          <a:p>
            <a:r>
              <a:rPr lang="en-US" i="1"/>
              <a:t>Behavioral engagement</a:t>
            </a:r>
            <a:r>
              <a:rPr lang="en-US"/>
              <a:t>: </a:t>
            </a:r>
            <a:r>
              <a:rPr lang="en-US" smtClean="0"/>
              <a:t>Effort exerted</a:t>
            </a:r>
            <a:endParaRPr lang="en-US" smtClean="0"/>
          </a:p>
          <a:p>
            <a:endParaRPr lang="en-US"/>
          </a:p>
          <a:p>
            <a:r>
              <a:rPr lang="en-US" i="1" smtClean="0"/>
              <a:t>Challenge</a:t>
            </a:r>
            <a:r>
              <a:rPr lang="en-US" smtClean="0"/>
              <a:t>: Perceptions of how challenging the activity </a:t>
            </a:r>
            <a:r>
              <a:rPr lang="en-US" smtClean="0"/>
              <a:t>was</a:t>
            </a:r>
            <a:endParaRPr lang="en-US" smtClean="0"/>
          </a:p>
          <a:p>
            <a:endParaRPr lang="en-US"/>
          </a:p>
          <a:p>
            <a:r>
              <a:rPr lang="en-US" i="1" smtClean="0"/>
              <a:t>Competence</a:t>
            </a:r>
            <a:r>
              <a:rPr lang="en-US" smtClean="0"/>
              <a:t>: Perceptions of how good at an activity one </a:t>
            </a:r>
            <a:r>
              <a:rPr lang="en-US" smtClean="0"/>
              <a:t>was</a:t>
            </a:r>
            <a:endParaRPr lang="en-US"/>
          </a:p>
        </p:txBody>
      </p:sp>
    </p:spTree>
    <p:extLst>
      <p:ext uri="{BB962C8B-B14F-4D97-AF65-F5344CB8AC3E}">
        <p14:creationId xmlns:p14="http://schemas.microsoft.com/office/powerpoint/2010/main" val="1418614053"/>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mtClean="0"/>
              <a:t>Constructing profiles</a:t>
            </a:r>
            <a:endParaRPr lang="en-US"/>
          </a:p>
        </p:txBody>
      </p:sp>
      <p:graphicFrame>
        <p:nvGraphicFramePr>
          <p:cNvPr id="7" name="Table 6"/>
          <p:cNvGraphicFramePr>
            <a:graphicFrameLocks noGrp="1"/>
          </p:cNvGraphicFramePr>
          <p:nvPr>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smtClean="0">
                          <a:solidFill>
                            <a:srgbClr val="B5B8C4"/>
                          </a:solidFill>
                          <a:latin typeface="Helvetica Neue" charset="0"/>
                          <a:ea typeface="Helvetica Neue" charset="0"/>
                          <a:cs typeface="Helvetica Neue" charset="0"/>
                        </a:rPr>
                        <a:t>Introduction</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Overview</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Study 1</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chemeClr val="bg1"/>
                          </a:solidFill>
                          <a:latin typeface="Helvetica Neue" charset="0"/>
                          <a:ea typeface="Helvetica Neue" charset="0"/>
                          <a:cs typeface="Helvetica Neue" charset="0"/>
                        </a:rPr>
                        <a:t>Study 2</a:t>
                      </a:r>
                      <a:endParaRPr lang="en-US" sz="1600" b="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Future Work</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
        <p:nvSpPr>
          <p:cNvPr id="5" name="Content Placeholder 4"/>
          <p:cNvSpPr>
            <a:spLocks noGrp="1"/>
          </p:cNvSpPr>
          <p:nvPr>
            <p:ph idx="1"/>
          </p:nvPr>
        </p:nvSpPr>
        <p:spPr/>
        <p:txBody>
          <a:bodyPr anchor="ctr"/>
          <a:lstStyle/>
          <a:p>
            <a:r>
              <a:rPr lang="en-US"/>
              <a:t>How aspects of engagement </a:t>
            </a:r>
            <a:r>
              <a:rPr lang="en-US" smtClean="0"/>
              <a:t>and its conditions are </a:t>
            </a:r>
            <a:r>
              <a:rPr lang="en-US"/>
              <a:t>experience together and at </a:t>
            </a:r>
            <a:r>
              <a:rPr lang="en-US" smtClean="0"/>
              <a:t>once</a:t>
            </a:r>
            <a:endParaRPr lang="en-US"/>
          </a:p>
          <a:p>
            <a:endParaRPr lang="en-US"/>
          </a:p>
          <a:p>
            <a:r>
              <a:rPr lang="en-US"/>
              <a:t>Interpreted solutions on the basis of fit indices, cross-validation, and concerns of interpretability and parsimony</a:t>
            </a:r>
          </a:p>
          <a:p>
            <a:endParaRPr lang="en-US"/>
          </a:p>
          <a:p>
            <a:r>
              <a:rPr lang="en-US" smtClean="0">
                <a:latin typeface="Helvetica" charset="0"/>
                <a:ea typeface="Helvetica" charset="0"/>
                <a:cs typeface="Helvetica" charset="0"/>
              </a:rPr>
              <a:t>Use of latent profile </a:t>
            </a:r>
            <a:r>
              <a:rPr lang="en-US" smtClean="0">
                <a:latin typeface="Helvetica" charset="0"/>
                <a:ea typeface="Helvetica" charset="0"/>
                <a:cs typeface="Helvetica" charset="0"/>
              </a:rPr>
              <a:t>analysis</a:t>
            </a:r>
            <a:endParaRPr lang="en-US" smtClean="0">
              <a:latin typeface="Helvetica" charset="0"/>
              <a:ea typeface="Helvetica" charset="0"/>
              <a:cs typeface="Helvetica" charset="0"/>
            </a:endParaRPr>
          </a:p>
        </p:txBody>
      </p:sp>
    </p:spTree>
    <p:extLst>
      <p:ext uri="{BB962C8B-B14F-4D97-AF65-F5344CB8AC3E}">
        <p14:creationId xmlns:p14="http://schemas.microsoft.com/office/powerpoint/2010/main" val="1145424503"/>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mtClean="0"/>
              <a:t>Profiles of engagement and its conditions</a:t>
            </a:r>
            <a:endParaRPr lang="en-US"/>
          </a:p>
        </p:txBody>
      </p:sp>
      <p:graphicFrame>
        <p:nvGraphicFramePr>
          <p:cNvPr id="9" name="Table 8"/>
          <p:cNvGraphicFramePr>
            <a:graphicFrameLocks noGrp="1"/>
          </p:cNvGraphicFramePr>
          <p:nvPr>
            <p:extLst>
              <p:ext uri="{D42A27DB-BD31-4B8C-83A1-F6EECF244321}">
                <p14:modId xmlns:p14="http://schemas.microsoft.com/office/powerpoint/2010/main" val="1697133607"/>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smtClean="0">
                          <a:solidFill>
                            <a:srgbClr val="B5B8C4"/>
                          </a:solidFill>
                          <a:latin typeface="Helvetica Neue" charset="0"/>
                          <a:ea typeface="Helvetica Neue" charset="0"/>
                          <a:cs typeface="Helvetica Neue" charset="0"/>
                        </a:rPr>
                        <a:t>Introduction</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Overview</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Study 1</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chemeClr val="bg1"/>
                          </a:solidFill>
                          <a:latin typeface="Helvetica Neue" charset="0"/>
                          <a:ea typeface="Helvetica Neue" charset="0"/>
                          <a:cs typeface="Helvetica Neue" charset="0"/>
                        </a:rPr>
                        <a:t>Study 2</a:t>
                      </a:r>
                      <a:endParaRPr lang="en-US" sz="1600" b="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Future Work</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6127" y="1317356"/>
            <a:ext cx="6371741" cy="5540644"/>
          </a:xfrm>
          <a:prstGeom prst="rect">
            <a:avLst/>
          </a:prstGeom>
        </p:spPr>
      </p:pic>
    </p:spTree>
    <p:extLst>
      <p:ext uri="{BB962C8B-B14F-4D97-AF65-F5344CB8AC3E}">
        <p14:creationId xmlns:p14="http://schemas.microsoft.com/office/powerpoint/2010/main" val="1196758055"/>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mtClean="0"/>
              <a:t>Universally low</a:t>
            </a:r>
            <a:endParaRPr lang="en-US"/>
          </a:p>
        </p:txBody>
      </p:sp>
      <p:sp>
        <p:nvSpPr>
          <p:cNvPr id="3" name="TextBox 2"/>
          <p:cNvSpPr txBox="1"/>
          <p:nvPr/>
        </p:nvSpPr>
        <p:spPr>
          <a:xfrm>
            <a:off x="178129" y="3323946"/>
            <a:ext cx="2840135" cy="1477328"/>
          </a:xfrm>
          <a:prstGeom prst="rect">
            <a:avLst/>
          </a:prstGeom>
          <a:noFill/>
        </p:spPr>
        <p:txBody>
          <a:bodyPr wrap="square" rtlCol="0" anchor="ctr">
            <a:spAutoFit/>
          </a:bodyPr>
          <a:lstStyle/>
          <a:p>
            <a:pPr marL="285750" indent="-285750">
              <a:buFont typeface="Arial" charset="0"/>
              <a:buChar char="•"/>
            </a:pPr>
            <a:r>
              <a:rPr lang="en-US" smtClean="0">
                <a:latin typeface="Helvetica" charset="0"/>
                <a:ea typeface="Helvetica" charset="0"/>
                <a:cs typeface="Helvetica" charset="0"/>
              </a:rPr>
              <a:t>Low levels of engagement and its conditions</a:t>
            </a:r>
          </a:p>
          <a:p>
            <a:pPr marL="285750" indent="-285750">
              <a:buFont typeface="Arial" charset="0"/>
              <a:buChar char="•"/>
            </a:pPr>
            <a:endParaRPr lang="en-US" smtClean="0">
              <a:latin typeface="Helvetica" charset="0"/>
              <a:ea typeface="Helvetica" charset="0"/>
              <a:cs typeface="Helvetica" charset="0"/>
            </a:endParaRPr>
          </a:p>
          <a:p>
            <a:pPr marL="285750" indent="-285750">
              <a:buFont typeface="Arial" charset="0"/>
              <a:buChar char="•"/>
            </a:pPr>
            <a:r>
              <a:rPr lang="en-US" smtClean="0">
                <a:latin typeface="Helvetica" charset="0"/>
                <a:ea typeface="Helvetica" charset="0"/>
                <a:cs typeface="Helvetica" charset="0"/>
              </a:rPr>
              <a:t>571 responses</a:t>
            </a:r>
            <a:endParaRPr lang="en-US">
              <a:latin typeface="Helvetica" charset="0"/>
              <a:ea typeface="Helvetica" charset="0"/>
              <a:cs typeface="Helvetica" charset="0"/>
            </a:endParaRPr>
          </a:p>
        </p:txBody>
      </p:sp>
      <p:graphicFrame>
        <p:nvGraphicFramePr>
          <p:cNvPr id="7" name="Table 6"/>
          <p:cNvGraphicFramePr>
            <a:graphicFrameLocks noGrp="1"/>
          </p:cNvGraphicFramePr>
          <p:nvPr>
            <p:extLst>
              <p:ext uri="{D42A27DB-BD31-4B8C-83A1-F6EECF244321}">
                <p14:modId xmlns:p14="http://schemas.microsoft.com/office/powerpoint/2010/main" val="669792572"/>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smtClean="0">
                          <a:solidFill>
                            <a:srgbClr val="B5B8C4"/>
                          </a:solidFill>
                          <a:latin typeface="Helvetica Neue" charset="0"/>
                          <a:ea typeface="Helvetica Neue" charset="0"/>
                          <a:cs typeface="Helvetica Neue" charset="0"/>
                        </a:rPr>
                        <a:t>Introduction</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Overview</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Study 1</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chemeClr val="bg1"/>
                          </a:solidFill>
                          <a:latin typeface="Helvetica Neue" charset="0"/>
                          <a:ea typeface="Helvetica Neue" charset="0"/>
                          <a:cs typeface="Helvetica Neue" charset="0"/>
                        </a:rPr>
                        <a:t>Study 2</a:t>
                      </a:r>
                      <a:endParaRPr lang="en-US" sz="1600" b="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Future Work</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0698" y="3459700"/>
            <a:ext cx="2216098" cy="1205818"/>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18264" y="1678886"/>
            <a:ext cx="3107468" cy="5179114"/>
          </a:xfrm>
          <a:prstGeom prst="rect">
            <a:avLst/>
          </a:prstGeom>
        </p:spPr>
      </p:pic>
    </p:spTree>
    <p:extLst>
      <p:ext uri="{BB962C8B-B14F-4D97-AF65-F5344CB8AC3E}">
        <p14:creationId xmlns:p14="http://schemas.microsoft.com/office/powerpoint/2010/main" val="1839294835"/>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mtClean="0"/>
              <a:t>Pleasurable</a:t>
            </a:r>
            <a:endParaRPr lang="en-US"/>
          </a:p>
        </p:txBody>
      </p:sp>
      <p:sp>
        <p:nvSpPr>
          <p:cNvPr id="3" name="TextBox 2"/>
          <p:cNvSpPr txBox="1"/>
          <p:nvPr/>
        </p:nvSpPr>
        <p:spPr>
          <a:xfrm>
            <a:off x="178129" y="2492952"/>
            <a:ext cx="2840007" cy="3139321"/>
          </a:xfrm>
          <a:prstGeom prst="rect">
            <a:avLst/>
          </a:prstGeom>
          <a:noFill/>
        </p:spPr>
        <p:txBody>
          <a:bodyPr wrap="square" rtlCol="0" anchor="ctr">
            <a:spAutoFit/>
          </a:bodyPr>
          <a:lstStyle/>
          <a:p>
            <a:pPr marL="285750" indent="-285750">
              <a:buFont typeface="Arial" charset="0"/>
              <a:buChar char="•"/>
            </a:pPr>
            <a:r>
              <a:rPr lang="en-US" smtClean="0">
                <a:latin typeface="Helvetica" charset="0"/>
                <a:ea typeface="Helvetica" charset="0"/>
                <a:cs typeface="Helvetica" charset="0"/>
              </a:rPr>
              <a:t>Moderately high enjoyment, moderate </a:t>
            </a:r>
            <a:r>
              <a:rPr lang="en-US" smtClean="0">
                <a:latin typeface="Helvetica" charset="0"/>
                <a:ea typeface="Helvetica" charset="0"/>
                <a:cs typeface="Helvetica" charset="0"/>
              </a:rPr>
              <a:t>effort and learning, </a:t>
            </a:r>
            <a:r>
              <a:rPr lang="en-US" smtClean="0">
                <a:latin typeface="Helvetica" charset="0"/>
                <a:ea typeface="Helvetica" charset="0"/>
                <a:cs typeface="Helvetica" charset="0"/>
              </a:rPr>
              <a:t>and moderately low challenge and competence</a:t>
            </a:r>
          </a:p>
          <a:p>
            <a:pPr marL="285750" indent="-285750">
              <a:buFont typeface="Arial" charset="0"/>
              <a:buChar char="•"/>
            </a:pPr>
            <a:endParaRPr lang="en-US">
              <a:latin typeface="Helvetica" charset="0"/>
              <a:ea typeface="Helvetica" charset="0"/>
              <a:cs typeface="Helvetica" charset="0"/>
            </a:endParaRPr>
          </a:p>
          <a:p>
            <a:pPr marL="285750" indent="-285750">
              <a:buFont typeface="Arial" charset="0"/>
              <a:buChar char="•"/>
            </a:pPr>
            <a:r>
              <a:rPr lang="en-US" smtClean="0">
                <a:latin typeface="Helvetica" charset="0"/>
                <a:ea typeface="Helvetica" charset="0"/>
                <a:cs typeface="Helvetica" charset="0"/>
              </a:rPr>
              <a:t>410 responses</a:t>
            </a:r>
          </a:p>
          <a:p>
            <a:pPr marL="285750" indent="-285750">
              <a:buFont typeface="Arial" charset="0"/>
              <a:buChar char="•"/>
            </a:pPr>
            <a:endParaRPr lang="en-US">
              <a:latin typeface="Helvetica" charset="0"/>
              <a:ea typeface="Helvetica" charset="0"/>
              <a:cs typeface="Helvetica" charset="0"/>
            </a:endParaRPr>
          </a:p>
          <a:p>
            <a:pPr marL="285750" indent="-285750">
              <a:buFont typeface="Arial" charset="0"/>
              <a:buChar char="•"/>
            </a:pPr>
            <a:endParaRPr lang="en-US" smtClean="0">
              <a:latin typeface="Helvetica" charset="0"/>
              <a:ea typeface="Helvetica" charset="0"/>
              <a:cs typeface="Helvetica" charset="0"/>
            </a:endParaRPr>
          </a:p>
          <a:p>
            <a:pPr marL="285750" indent="-285750">
              <a:buFont typeface="Arial" charset="0"/>
              <a:buChar char="•"/>
            </a:pPr>
            <a:endParaRPr lang="en-US">
              <a:latin typeface="Helvetica" charset="0"/>
              <a:ea typeface="Helvetica" charset="0"/>
              <a:cs typeface="Helvetica"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0698" y="3459700"/>
            <a:ext cx="2216098" cy="1205818"/>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18136" y="1678886"/>
            <a:ext cx="3107724" cy="5179540"/>
          </a:xfrm>
          <a:prstGeom prst="rect">
            <a:avLst/>
          </a:prstGeom>
        </p:spPr>
      </p:pic>
      <p:graphicFrame>
        <p:nvGraphicFramePr>
          <p:cNvPr id="9" name="Table 8"/>
          <p:cNvGraphicFramePr>
            <a:graphicFrameLocks noGrp="1"/>
          </p:cNvGraphicFramePr>
          <p:nvPr>
            <p:extLst>
              <p:ext uri="{D42A27DB-BD31-4B8C-83A1-F6EECF244321}">
                <p14:modId xmlns:p14="http://schemas.microsoft.com/office/powerpoint/2010/main" val="364857452"/>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smtClean="0">
                          <a:solidFill>
                            <a:srgbClr val="B5B8C4"/>
                          </a:solidFill>
                          <a:latin typeface="Helvetica Neue" charset="0"/>
                          <a:ea typeface="Helvetica Neue" charset="0"/>
                          <a:cs typeface="Helvetica Neue" charset="0"/>
                        </a:rPr>
                        <a:t>Introduction</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Overview</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Study 1</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chemeClr val="bg1"/>
                          </a:solidFill>
                          <a:latin typeface="Helvetica Neue" charset="0"/>
                          <a:ea typeface="Helvetica Neue" charset="0"/>
                          <a:cs typeface="Helvetica Neue" charset="0"/>
                        </a:rPr>
                        <a:t>Study 2</a:t>
                      </a:r>
                      <a:endParaRPr lang="en-US" sz="1600" b="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Future Work</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Tree>
    <p:extLst>
      <p:ext uri="{BB962C8B-B14F-4D97-AF65-F5344CB8AC3E}">
        <p14:creationId xmlns:p14="http://schemas.microsoft.com/office/powerpoint/2010/main" val="1083783697"/>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mtClean="0"/>
              <a:t>Highly challenged and disengaged</a:t>
            </a:r>
            <a:endParaRPr lang="en-US"/>
          </a:p>
        </p:txBody>
      </p:sp>
      <p:sp>
        <p:nvSpPr>
          <p:cNvPr id="3" name="TextBox 2"/>
          <p:cNvSpPr txBox="1"/>
          <p:nvPr/>
        </p:nvSpPr>
        <p:spPr>
          <a:xfrm>
            <a:off x="178129" y="3185447"/>
            <a:ext cx="2840135" cy="1754326"/>
          </a:xfrm>
          <a:prstGeom prst="rect">
            <a:avLst/>
          </a:prstGeom>
          <a:noFill/>
        </p:spPr>
        <p:txBody>
          <a:bodyPr wrap="square" rtlCol="0" anchor="ctr">
            <a:spAutoFit/>
          </a:bodyPr>
          <a:lstStyle/>
          <a:p>
            <a:pPr marL="285750" indent="-285750">
              <a:buFont typeface="Arial" charset="0"/>
              <a:buChar char="•"/>
            </a:pPr>
            <a:r>
              <a:rPr lang="en-US" smtClean="0">
                <a:latin typeface="Helvetica" charset="0"/>
                <a:ea typeface="Helvetica" charset="0"/>
                <a:cs typeface="Helvetica" charset="0"/>
              </a:rPr>
              <a:t>High challenge, low enjoyment, moderately low </a:t>
            </a:r>
            <a:r>
              <a:rPr lang="en-US" smtClean="0">
                <a:latin typeface="Helvetica" charset="0"/>
                <a:ea typeface="Helvetica" charset="0"/>
                <a:cs typeface="Helvetica" charset="0"/>
              </a:rPr>
              <a:t>effort and learning, and </a:t>
            </a:r>
            <a:r>
              <a:rPr lang="en-US" smtClean="0">
                <a:latin typeface="Helvetica" charset="0"/>
                <a:ea typeface="Helvetica" charset="0"/>
                <a:cs typeface="Helvetica" charset="0"/>
              </a:rPr>
              <a:t>low competence</a:t>
            </a:r>
          </a:p>
          <a:p>
            <a:pPr marL="285750" indent="-285750">
              <a:buFont typeface="Arial" charset="0"/>
              <a:buChar char="•"/>
            </a:pPr>
            <a:endParaRPr lang="en-US" smtClean="0">
              <a:latin typeface="Helvetica" charset="0"/>
              <a:ea typeface="Helvetica" charset="0"/>
              <a:cs typeface="Helvetica" charset="0"/>
            </a:endParaRPr>
          </a:p>
          <a:p>
            <a:pPr marL="285750" indent="-285750">
              <a:buFont typeface="Arial" charset="0"/>
              <a:buChar char="•"/>
            </a:pPr>
            <a:r>
              <a:rPr lang="en-US" smtClean="0">
                <a:latin typeface="Helvetica" charset="0"/>
                <a:ea typeface="Helvetica" charset="0"/>
                <a:cs typeface="Helvetica" charset="0"/>
              </a:rPr>
              <a:t>259 responses</a:t>
            </a:r>
            <a:endParaRPr lang="en-US">
              <a:latin typeface="Helvetica" charset="0"/>
              <a:ea typeface="Helvetica" charset="0"/>
              <a:cs typeface="Helvetica"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0698" y="3459700"/>
            <a:ext cx="2216098" cy="1205818"/>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18264" y="1678886"/>
            <a:ext cx="3107468" cy="5179114"/>
          </a:xfrm>
          <a:prstGeom prst="rect">
            <a:avLst/>
          </a:prstGeom>
        </p:spPr>
      </p:pic>
      <p:graphicFrame>
        <p:nvGraphicFramePr>
          <p:cNvPr id="9" name="Table 8"/>
          <p:cNvGraphicFramePr>
            <a:graphicFrameLocks noGrp="1"/>
          </p:cNvGraphicFramePr>
          <p:nvPr>
            <p:extLst>
              <p:ext uri="{D42A27DB-BD31-4B8C-83A1-F6EECF244321}">
                <p14:modId xmlns:p14="http://schemas.microsoft.com/office/powerpoint/2010/main" val="364857452"/>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smtClean="0">
                          <a:solidFill>
                            <a:srgbClr val="B5B8C4"/>
                          </a:solidFill>
                          <a:latin typeface="Helvetica Neue" charset="0"/>
                          <a:ea typeface="Helvetica Neue" charset="0"/>
                          <a:cs typeface="Helvetica Neue" charset="0"/>
                        </a:rPr>
                        <a:t>Introduction</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Overview</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Study 1</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chemeClr val="bg1"/>
                          </a:solidFill>
                          <a:latin typeface="Helvetica Neue" charset="0"/>
                          <a:ea typeface="Helvetica Neue" charset="0"/>
                          <a:cs typeface="Helvetica Neue" charset="0"/>
                        </a:rPr>
                        <a:t>Study 2</a:t>
                      </a:r>
                      <a:endParaRPr lang="en-US" sz="1600" b="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Future Work</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Tree>
    <p:extLst>
      <p:ext uri="{BB962C8B-B14F-4D97-AF65-F5344CB8AC3E}">
        <p14:creationId xmlns:p14="http://schemas.microsoft.com/office/powerpoint/2010/main" val="706529583"/>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mtClean="0"/>
              <a:t>Full</a:t>
            </a:r>
            <a:endParaRPr lang="en-US"/>
          </a:p>
        </p:txBody>
      </p:sp>
      <p:sp>
        <p:nvSpPr>
          <p:cNvPr id="3" name="TextBox 2"/>
          <p:cNvSpPr txBox="1"/>
          <p:nvPr/>
        </p:nvSpPr>
        <p:spPr>
          <a:xfrm>
            <a:off x="175739" y="2898643"/>
            <a:ext cx="2842526" cy="2308324"/>
          </a:xfrm>
          <a:prstGeom prst="rect">
            <a:avLst/>
          </a:prstGeom>
          <a:noFill/>
        </p:spPr>
        <p:txBody>
          <a:bodyPr wrap="square" rtlCol="0" anchor="ctr">
            <a:spAutoFit/>
          </a:bodyPr>
          <a:lstStyle/>
          <a:p>
            <a:pPr marL="285750" indent="-285750">
              <a:buFont typeface="Arial" charset="0"/>
              <a:buChar char="•"/>
            </a:pPr>
            <a:r>
              <a:rPr lang="en-US" smtClean="0">
                <a:latin typeface="Helvetica" charset="0"/>
                <a:ea typeface="Helvetica" charset="0"/>
                <a:cs typeface="Helvetica" charset="0"/>
              </a:rPr>
              <a:t>High challenge and enjoyment and </a:t>
            </a:r>
            <a:r>
              <a:rPr lang="en-US" smtClean="0">
                <a:latin typeface="Helvetica" charset="0"/>
                <a:ea typeface="Helvetica" charset="0"/>
                <a:cs typeface="Helvetica" charset="0"/>
              </a:rPr>
              <a:t>learning, </a:t>
            </a:r>
            <a:r>
              <a:rPr lang="en-US" smtClean="0">
                <a:latin typeface="Helvetica" charset="0"/>
                <a:ea typeface="Helvetica" charset="0"/>
                <a:cs typeface="Helvetica" charset="0"/>
              </a:rPr>
              <a:t>moderate </a:t>
            </a:r>
            <a:r>
              <a:rPr lang="en-US" smtClean="0">
                <a:latin typeface="Helvetica" charset="0"/>
                <a:ea typeface="Helvetica" charset="0"/>
                <a:cs typeface="Helvetica" charset="0"/>
              </a:rPr>
              <a:t>effort, </a:t>
            </a:r>
            <a:r>
              <a:rPr lang="en-US" smtClean="0">
                <a:latin typeface="Helvetica" charset="0"/>
                <a:ea typeface="Helvetica" charset="0"/>
                <a:cs typeface="Helvetica" charset="0"/>
              </a:rPr>
              <a:t>and moderate competence</a:t>
            </a:r>
          </a:p>
          <a:p>
            <a:pPr marL="285750" indent="-285750">
              <a:buFont typeface="Arial" charset="0"/>
              <a:buChar char="•"/>
            </a:pPr>
            <a:endParaRPr lang="en-US">
              <a:latin typeface="Helvetica" charset="0"/>
              <a:ea typeface="Helvetica" charset="0"/>
              <a:cs typeface="Helvetica" charset="0"/>
            </a:endParaRPr>
          </a:p>
          <a:p>
            <a:pPr marL="285750" indent="-285750">
              <a:buFont typeface="Arial" charset="0"/>
              <a:buChar char="•"/>
            </a:pPr>
            <a:r>
              <a:rPr lang="en-US" smtClean="0">
                <a:latin typeface="Helvetica" charset="0"/>
                <a:ea typeface="Helvetica" charset="0"/>
                <a:cs typeface="Helvetica" charset="0"/>
              </a:rPr>
              <a:t>982 responses</a:t>
            </a:r>
          </a:p>
          <a:p>
            <a:pPr marL="285750" indent="-285750">
              <a:buFont typeface="Arial" charset="0"/>
              <a:buChar char="•"/>
            </a:pPr>
            <a:endParaRPr lang="en-US">
              <a:latin typeface="Helvetica" charset="0"/>
              <a:ea typeface="Helvetica" charset="0"/>
              <a:cs typeface="Helvetica"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0698" y="3459700"/>
            <a:ext cx="2216098" cy="1205818"/>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18264" y="1678886"/>
            <a:ext cx="3107468" cy="5179114"/>
          </a:xfrm>
          <a:prstGeom prst="rect">
            <a:avLst/>
          </a:prstGeom>
        </p:spPr>
      </p:pic>
      <p:graphicFrame>
        <p:nvGraphicFramePr>
          <p:cNvPr id="8" name="Table 7"/>
          <p:cNvGraphicFramePr>
            <a:graphicFrameLocks noGrp="1"/>
          </p:cNvGraphicFramePr>
          <p:nvPr>
            <p:extLst>
              <p:ext uri="{D42A27DB-BD31-4B8C-83A1-F6EECF244321}">
                <p14:modId xmlns:p14="http://schemas.microsoft.com/office/powerpoint/2010/main" val="364857452"/>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smtClean="0">
                          <a:solidFill>
                            <a:srgbClr val="B5B8C4"/>
                          </a:solidFill>
                          <a:latin typeface="Helvetica Neue" charset="0"/>
                          <a:ea typeface="Helvetica Neue" charset="0"/>
                          <a:cs typeface="Helvetica Neue" charset="0"/>
                        </a:rPr>
                        <a:t>Introduction</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Overview</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Study 1</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chemeClr val="bg1"/>
                          </a:solidFill>
                          <a:latin typeface="Helvetica Neue" charset="0"/>
                          <a:ea typeface="Helvetica Neue" charset="0"/>
                          <a:cs typeface="Helvetica Neue" charset="0"/>
                        </a:rPr>
                        <a:t>Study 2</a:t>
                      </a:r>
                      <a:endParaRPr lang="en-US" sz="1600" b="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Future Work</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Tree>
    <p:extLst>
      <p:ext uri="{BB962C8B-B14F-4D97-AF65-F5344CB8AC3E}">
        <p14:creationId xmlns:p14="http://schemas.microsoft.com/office/powerpoint/2010/main" val="968020372"/>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mtClean="0"/>
              <a:t>Profiles of engagement and its conditions</a:t>
            </a:r>
            <a:endParaRPr lang="en-US"/>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6127" y="1317356"/>
            <a:ext cx="6371741" cy="5540644"/>
          </a:xfrm>
          <a:prstGeom prst="rect">
            <a:avLst/>
          </a:prstGeom>
        </p:spPr>
      </p:pic>
      <p:graphicFrame>
        <p:nvGraphicFramePr>
          <p:cNvPr id="5" name="Table 4"/>
          <p:cNvGraphicFramePr>
            <a:graphicFrameLocks noGrp="1"/>
          </p:cNvGraphicFramePr>
          <p:nvPr>
            <p:extLst>
              <p:ext uri="{D42A27DB-BD31-4B8C-83A1-F6EECF244321}">
                <p14:modId xmlns:p14="http://schemas.microsoft.com/office/powerpoint/2010/main" val="364857452"/>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smtClean="0">
                          <a:solidFill>
                            <a:srgbClr val="B5B8C4"/>
                          </a:solidFill>
                          <a:latin typeface="Helvetica Neue" charset="0"/>
                          <a:ea typeface="Helvetica Neue" charset="0"/>
                          <a:cs typeface="Helvetica Neue" charset="0"/>
                        </a:rPr>
                        <a:t>Introduction</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Overview</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Study 1</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chemeClr val="bg1"/>
                          </a:solidFill>
                          <a:latin typeface="Helvetica Neue" charset="0"/>
                          <a:ea typeface="Helvetica Neue" charset="0"/>
                          <a:cs typeface="Helvetica Neue" charset="0"/>
                        </a:rPr>
                        <a:t>Study 2</a:t>
                      </a:r>
                      <a:endParaRPr lang="en-US" sz="1600" b="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Future Work</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Tree>
    <p:extLst>
      <p:ext uri="{BB962C8B-B14F-4D97-AF65-F5344CB8AC3E}">
        <p14:creationId xmlns:p14="http://schemas.microsoft.com/office/powerpoint/2010/main" val="160286120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Research focused on work with data</a:t>
            </a:r>
            <a:endParaRPr lang="en-US" dirty="0"/>
          </a:p>
        </p:txBody>
      </p:sp>
      <p:sp>
        <p:nvSpPr>
          <p:cNvPr id="3" name="Content Placeholder 2"/>
          <p:cNvSpPr>
            <a:spLocks noGrp="1"/>
          </p:cNvSpPr>
          <p:nvPr>
            <p:ph idx="1"/>
          </p:nvPr>
        </p:nvSpPr>
        <p:spPr>
          <a:xfrm>
            <a:off x="457200" y="1637778"/>
            <a:ext cx="8229600" cy="4876800"/>
          </a:xfrm>
        </p:spPr>
        <p:txBody>
          <a:bodyPr/>
          <a:lstStyle/>
          <a:p>
            <a:endParaRPr lang="en-US" dirty="0"/>
          </a:p>
          <a:p>
            <a:pPr lvl="1"/>
            <a:endParaRPr lang="en-US" dirty="0"/>
          </a:p>
          <a:p>
            <a:pPr lvl="1"/>
            <a:endParaRPr lang="en-US" dirty="0" smtClean="0"/>
          </a:p>
          <a:p>
            <a:pPr lvl="1"/>
            <a:endParaRPr lang="en-US" dirty="0" smtClean="0"/>
          </a:p>
          <a:p>
            <a:pPr lvl="1"/>
            <a:endParaRPr lang="en-US" dirty="0" smtClean="0"/>
          </a:p>
          <a:p>
            <a:pPr lvl="1"/>
            <a:endParaRPr lang="en-US" dirty="0" smtClean="0"/>
          </a:p>
        </p:txBody>
      </p:sp>
      <p:graphicFrame>
        <p:nvGraphicFramePr>
          <p:cNvPr id="4" name="Diagram 3"/>
          <p:cNvGraphicFramePr/>
          <p:nvPr>
            <p:extLst>
              <p:ext uri="{D42A27DB-BD31-4B8C-83A1-F6EECF244321}">
                <p14:modId xmlns:p14="http://schemas.microsoft.com/office/powerpoint/2010/main" val="1030942945"/>
              </p:ext>
            </p:extLst>
          </p:nvPr>
        </p:nvGraphicFramePr>
        <p:xfrm>
          <a:off x="1524000" y="2044178"/>
          <a:ext cx="6096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11" name="Table 10"/>
          <p:cNvGraphicFramePr>
            <a:graphicFrameLocks noGrp="1"/>
          </p:cNvGraphicFramePr>
          <p:nvPr>
            <p:extLst>
              <p:ext uri="{D42A27DB-BD31-4B8C-83A1-F6EECF244321}">
                <p14:modId xmlns:p14="http://schemas.microsoft.com/office/powerpoint/2010/main" val="286551302"/>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dirty="0" smtClean="0">
                          <a:solidFill>
                            <a:schemeClr val="bg1"/>
                          </a:solidFill>
                          <a:latin typeface="Helvetica Neue" charset="0"/>
                          <a:ea typeface="Helvetica Neue" charset="0"/>
                          <a:cs typeface="Helvetica Neue" charset="0"/>
                        </a:rPr>
                        <a:t>Introduction</a:t>
                      </a:r>
                      <a:endParaRPr lang="en-US" sz="1600" b="0" dirty="0">
                        <a:solidFill>
                          <a:schemeClr val="bg1"/>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Overview</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1</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2</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Future Work</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Tree>
    <p:extLst>
      <p:ext uri="{BB962C8B-B14F-4D97-AF65-F5344CB8AC3E}">
        <p14:creationId xmlns:p14="http://schemas.microsoft.com/office/powerpoint/2010/main" val="122154879"/>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mtClean="0"/>
              <a:t>Quantitative findings: Engagement in </a:t>
            </a:r>
            <a:r>
              <a:rPr lang="en-US"/>
              <a:t>data practices</a:t>
            </a:r>
          </a:p>
        </p:txBody>
      </p:sp>
      <p:graphicFrame>
        <p:nvGraphicFramePr>
          <p:cNvPr id="8" name="Table 7"/>
          <p:cNvGraphicFramePr>
            <a:graphicFrameLocks noGrp="1"/>
          </p:cNvGraphicFramePr>
          <p:nvPr>
            <p:extLst>
              <p:ext uri="{D42A27DB-BD31-4B8C-83A1-F6EECF244321}">
                <p14:modId xmlns:p14="http://schemas.microsoft.com/office/powerpoint/2010/main" val="1697133607"/>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smtClean="0">
                          <a:solidFill>
                            <a:srgbClr val="B5B8C4"/>
                          </a:solidFill>
                          <a:latin typeface="Helvetica Neue" charset="0"/>
                          <a:ea typeface="Helvetica Neue" charset="0"/>
                          <a:cs typeface="Helvetica Neue" charset="0"/>
                        </a:rPr>
                        <a:t>Introduction</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Overview</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Study 1</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chemeClr val="bg1"/>
                          </a:solidFill>
                          <a:latin typeface="Helvetica Neue" charset="0"/>
                          <a:ea typeface="Helvetica Neue" charset="0"/>
                          <a:cs typeface="Helvetica Neue" charset="0"/>
                        </a:rPr>
                        <a:t>Study 2</a:t>
                      </a:r>
                      <a:endParaRPr lang="en-US" sz="1600" b="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Future Work</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
        <p:nvSpPr>
          <p:cNvPr id="9" name="Content Placeholder 2"/>
          <p:cNvSpPr>
            <a:spLocks noGrp="1"/>
          </p:cNvSpPr>
          <p:nvPr>
            <p:ph idx="1"/>
          </p:nvPr>
        </p:nvSpPr>
        <p:spPr>
          <a:xfrm>
            <a:off x="457200" y="1600200"/>
            <a:ext cx="8229600" cy="4876800"/>
          </a:xfrm>
        </p:spPr>
        <p:txBody>
          <a:bodyPr anchor="ctr">
            <a:normAutofit/>
          </a:bodyPr>
          <a:lstStyle/>
          <a:p>
            <a:pPr marL="0" indent="0">
              <a:buNone/>
            </a:pPr>
            <a:r>
              <a:rPr lang="en-US">
                <a:latin typeface="Helvetica" charset="0"/>
                <a:ea typeface="Helvetica" charset="0"/>
                <a:cs typeface="Helvetica" charset="0"/>
              </a:rPr>
              <a:t>Use of multi-level models (HLM) to analyze relations of work with </a:t>
            </a:r>
            <a:r>
              <a:rPr lang="en-US" smtClean="0">
                <a:latin typeface="Helvetica" charset="0"/>
                <a:ea typeface="Helvetica" charset="0"/>
                <a:cs typeface="Helvetica" charset="0"/>
              </a:rPr>
              <a:t>data</a:t>
            </a:r>
            <a:endParaRPr lang="en-US" smtClean="0"/>
          </a:p>
          <a:p>
            <a:pPr marL="0" indent="0">
              <a:buNone/>
            </a:pPr>
            <a:endParaRPr lang="en-US"/>
          </a:p>
          <a:p>
            <a:pPr marL="0" indent="0">
              <a:buNone/>
            </a:pPr>
            <a:r>
              <a:rPr lang="en-US" smtClean="0"/>
              <a:t>When students report being </a:t>
            </a:r>
            <a:r>
              <a:rPr lang="en-US" i="1" smtClean="0"/>
              <a:t>Fully</a:t>
            </a:r>
            <a:r>
              <a:rPr lang="en-US" smtClean="0"/>
              <a:t> engaged:</a:t>
            </a:r>
          </a:p>
          <a:p>
            <a:pPr marL="0" indent="0">
              <a:buNone/>
            </a:pPr>
            <a:endParaRPr lang="en-US"/>
          </a:p>
          <a:p>
            <a:pPr marL="0" indent="0" algn="ctr">
              <a:buNone/>
            </a:pPr>
            <a:r>
              <a:rPr lang="en-US" smtClean="0"/>
              <a:t>When students are </a:t>
            </a:r>
            <a:r>
              <a:rPr lang="en-US" i="1" smtClean="0"/>
              <a:t>generating data relative to not working with data, they are more likely to be fully engaged</a:t>
            </a:r>
            <a:r>
              <a:rPr lang="en-US" smtClean="0"/>
              <a:t> (</a:t>
            </a:r>
            <a:r>
              <a:rPr lang="en-US">
                <a:latin typeface="Symbol" charset="2"/>
                <a:ea typeface="Symbol" charset="2"/>
                <a:cs typeface="Symbol" charset="2"/>
              </a:rPr>
              <a:t>b</a:t>
            </a:r>
            <a:r>
              <a:rPr lang="en-US" smtClean="0"/>
              <a:t> = 1.395, p = .029) and less likely to be </a:t>
            </a:r>
            <a:r>
              <a:rPr lang="en-US" i="1" smtClean="0"/>
              <a:t>observing phenomena </a:t>
            </a:r>
            <a:r>
              <a:rPr lang="en-US" smtClean="0"/>
              <a:t>(</a:t>
            </a:r>
            <a:r>
              <a:rPr lang="en-US">
                <a:latin typeface="Symbol" charset="2"/>
                <a:ea typeface="Symbol" charset="2"/>
                <a:cs typeface="Symbol" charset="2"/>
              </a:rPr>
              <a:t>b</a:t>
            </a:r>
            <a:r>
              <a:rPr lang="en-US" smtClean="0"/>
              <a:t> = 0.410, p = .028)</a:t>
            </a:r>
          </a:p>
        </p:txBody>
      </p:sp>
    </p:spTree>
    <p:extLst>
      <p:ext uri="{BB962C8B-B14F-4D97-AF65-F5344CB8AC3E}">
        <p14:creationId xmlns:p14="http://schemas.microsoft.com/office/powerpoint/2010/main" val="1000798249"/>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mtClean="0"/>
              <a:t>Qualitative </a:t>
            </a:r>
            <a:r>
              <a:rPr lang="en-US"/>
              <a:t>findings: Engagement in data practices</a:t>
            </a:r>
          </a:p>
        </p:txBody>
      </p:sp>
      <p:sp>
        <p:nvSpPr>
          <p:cNvPr id="3" name="Content Placeholder 2"/>
          <p:cNvSpPr>
            <a:spLocks noGrp="1"/>
          </p:cNvSpPr>
          <p:nvPr>
            <p:ph idx="1"/>
          </p:nvPr>
        </p:nvSpPr>
        <p:spPr>
          <a:xfrm>
            <a:off x="457199" y="1600200"/>
            <a:ext cx="8513805" cy="4876800"/>
          </a:xfrm>
        </p:spPr>
        <p:txBody>
          <a:bodyPr anchor="ctr">
            <a:normAutofit/>
          </a:bodyPr>
          <a:lstStyle/>
          <a:p>
            <a:r>
              <a:rPr lang="en-US" smtClean="0"/>
              <a:t>Generating data not very common in ways envisioned in recent reform efforts; making observations is more frequent</a:t>
            </a:r>
          </a:p>
          <a:p>
            <a:endParaRPr lang="en-US"/>
          </a:p>
          <a:p>
            <a:r>
              <a:rPr lang="en-US" smtClean="0"/>
              <a:t>Affordances of different subject areas for different aspects of work with data:</a:t>
            </a:r>
          </a:p>
          <a:p>
            <a:pPr lvl="1"/>
            <a:r>
              <a:rPr lang="en-US" smtClean="0"/>
              <a:t>Making observations (science-focused programs)</a:t>
            </a:r>
          </a:p>
          <a:p>
            <a:pPr lvl="1"/>
            <a:r>
              <a:rPr lang="en-US" smtClean="0"/>
              <a:t>Generating data (engineering-focused programs)</a:t>
            </a:r>
          </a:p>
          <a:p>
            <a:pPr lvl="1"/>
            <a:r>
              <a:rPr lang="en-US" smtClean="0"/>
              <a:t>Analyzing data (mathematics-focused programs)</a:t>
            </a:r>
          </a:p>
          <a:p>
            <a:pPr lvl="1"/>
            <a:endParaRPr lang="en-US" smtClean="0"/>
          </a:p>
          <a:p>
            <a:r>
              <a:rPr lang="en-US"/>
              <a:t>Models are frequently created by others (authoritative sources), instead of </a:t>
            </a:r>
            <a:r>
              <a:rPr lang="en-US" smtClean="0"/>
              <a:t>students</a:t>
            </a:r>
          </a:p>
        </p:txBody>
      </p:sp>
      <p:graphicFrame>
        <p:nvGraphicFramePr>
          <p:cNvPr id="6" name="Table 5"/>
          <p:cNvGraphicFramePr>
            <a:graphicFrameLocks noGrp="1"/>
          </p:cNvGraphicFramePr>
          <p:nvPr>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smtClean="0">
                          <a:solidFill>
                            <a:srgbClr val="B5B8C4"/>
                          </a:solidFill>
                          <a:latin typeface="Helvetica Neue" charset="0"/>
                          <a:ea typeface="Helvetica Neue" charset="0"/>
                          <a:cs typeface="Helvetica Neue" charset="0"/>
                        </a:rPr>
                        <a:t>Introduction</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Overview</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Study 1</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chemeClr val="bg1"/>
                          </a:solidFill>
                          <a:latin typeface="Helvetica Neue" charset="0"/>
                          <a:ea typeface="Helvetica Neue" charset="0"/>
                          <a:cs typeface="Helvetica Neue" charset="0"/>
                        </a:rPr>
                        <a:t>Study 2</a:t>
                      </a:r>
                      <a:endParaRPr lang="en-US" sz="1600" b="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Future Work</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Tree>
    <p:extLst>
      <p:ext uri="{BB962C8B-B14F-4D97-AF65-F5344CB8AC3E}">
        <p14:creationId xmlns:p14="http://schemas.microsoft.com/office/powerpoint/2010/main" val="1566341904"/>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mtClean="0"/>
              <a:t>Summary</a:t>
            </a:r>
            <a:endParaRPr lang="en-US"/>
          </a:p>
        </p:txBody>
      </p:sp>
      <p:sp>
        <p:nvSpPr>
          <p:cNvPr id="5" name="Content Placeholder 2"/>
          <p:cNvSpPr>
            <a:spLocks noGrp="1"/>
          </p:cNvSpPr>
          <p:nvPr>
            <p:ph idx="1"/>
          </p:nvPr>
        </p:nvSpPr>
        <p:spPr>
          <a:xfrm>
            <a:off x="457199" y="1600200"/>
            <a:ext cx="8386997" cy="4876800"/>
          </a:xfrm>
        </p:spPr>
        <p:txBody>
          <a:bodyPr anchor="ctr">
            <a:normAutofit/>
          </a:bodyPr>
          <a:lstStyle/>
          <a:p>
            <a:r>
              <a:rPr lang="en-US" smtClean="0">
                <a:solidFill>
                  <a:srgbClr val="000000"/>
                </a:solidFill>
                <a:latin typeface="HelveticaNeue" charset="0"/>
              </a:rPr>
              <a:t>ESM helped us understand how specific activities, such as generating data, relate to work with data engage learners</a:t>
            </a:r>
          </a:p>
          <a:p>
            <a:endParaRPr lang="en-US">
              <a:solidFill>
                <a:srgbClr val="000000"/>
              </a:solidFill>
              <a:latin typeface="HelveticaNeue" charset="0"/>
            </a:endParaRPr>
          </a:p>
          <a:p>
            <a:r>
              <a:rPr lang="en-US"/>
              <a:t>Difficulty linking data creation to data modeling as part of one investigation</a:t>
            </a:r>
          </a:p>
          <a:p>
            <a:endParaRPr lang="en-US">
              <a:solidFill>
                <a:srgbClr val="000000"/>
              </a:solidFill>
              <a:latin typeface="HelveticaNeue" charset="0"/>
            </a:endParaRPr>
          </a:p>
          <a:p>
            <a:r>
              <a:rPr lang="en-US"/>
              <a:t>Summer STEM programs have affordances and constraints for work with </a:t>
            </a:r>
            <a:r>
              <a:rPr lang="en-US" smtClean="0"/>
              <a:t>data</a:t>
            </a:r>
            <a:endParaRPr lang="en-US" smtClean="0">
              <a:solidFill>
                <a:srgbClr val="000000"/>
              </a:solidFill>
              <a:latin typeface="HelveticaNeue" charset="0"/>
            </a:endParaRPr>
          </a:p>
          <a:p>
            <a:endParaRPr lang="en-US" smtClean="0">
              <a:solidFill>
                <a:srgbClr val="000000"/>
              </a:solidFill>
              <a:latin typeface="HelveticaNeue" charset="0"/>
            </a:endParaRPr>
          </a:p>
        </p:txBody>
      </p:sp>
      <p:graphicFrame>
        <p:nvGraphicFramePr>
          <p:cNvPr id="8" name="Table 7"/>
          <p:cNvGraphicFramePr>
            <a:graphicFrameLocks noGrp="1"/>
          </p:cNvGraphicFramePr>
          <p:nvPr>
            <p:extLst>
              <p:ext uri="{D42A27DB-BD31-4B8C-83A1-F6EECF244321}">
                <p14:modId xmlns:p14="http://schemas.microsoft.com/office/powerpoint/2010/main" val="1697133607"/>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smtClean="0">
                          <a:solidFill>
                            <a:srgbClr val="B5B8C4"/>
                          </a:solidFill>
                          <a:latin typeface="Helvetica Neue" charset="0"/>
                          <a:ea typeface="Helvetica Neue" charset="0"/>
                          <a:cs typeface="Helvetica Neue" charset="0"/>
                        </a:rPr>
                        <a:t>Introduction</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Overview</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Study 1</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chemeClr val="bg1"/>
                          </a:solidFill>
                          <a:latin typeface="Helvetica Neue" charset="0"/>
                          <a:ea typeface="Helvetica Neue" charset="0"/>
                          <a:cs typeface="Helvetica Neue" charset="0"/>
                        </a:rPr>
                        <a:t>Study 2</a:t>
                      </a:r>
                      <a:endParaRPr lang="en-US" sz="1600" b="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Future Work</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Tree>
    <p:extLst>
      <p:ext uri="{BB962C8B-B14F-4D97-AF65-F5344CB8AC3E}">
        <p14:creationId xmlns:p14="http://schemas.microsoft.com/office/powerpoint/2010/main" val="1276524266"/>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mtClean="0"/>
              <a:t>Implications for teachers</a:t>
            </a:r>
            <a:endParaRPr lang="en-US"/>
          </a:p>
        </p:txBody>
      </p:sp>
      <p:sp>
        <p:nvSpPr>
          <p:cNvPr id="5" name="Content Placeholder 2"/>
          <p:cNvSpPr>
            <a:spLocks noGrp="1"/>
          </p:cNvSpPr>
          <p:nvPr>
            <p:ph idx="1"/>
          </p:nvPr>
        </p:nvSpPr>
        <p:spPr>
          <a:xfrm>
            <a:off x="457200" y="1600200"/>
            <a:ext cx="8229600" cy="4876800"/>
          </a:xfrm>
        </p:spPr>
        <p:txBody>
          <a:bodyPr anchor="ctr">
            <a:normAutofit/>
          </a:bodyPr>
          <a:lstStyle/>
          <a:p>
            <a:r>
              <a:rPr lang="en-US" dirty="0" smtClean="0">
                <a:solidFill>
                  <a:srgbClr val="000000"/>
                </a:solidFill>
                <a:latin typeface="HelveticaNeue" charset="0"/>
              </a:rPr>
              <a:t>Generating data is an important and engaging step in work with data because it involves students in making the work real</a:t>
            </a:r>
          </a:p>
          <a:p>
            <a:pPr lvl="1"/>
            <a:r>
              <a:rPr lang="en-US" dirty="0">
                <a:solidFill>
                  <a:srgbClr val="000000"/>
                </a:solidFill>
                <a:latin typeface="HelveticaNeue" charset="0"/>
              </a:rPr>
              <a:t>I</a:t>
            </a:r>
            <a:r>
              <a:rPr lang="en-US" dirty="0" smtClean="0">
                <a:solidFill>
                  <a:srgbClr val="000000"/>
                </a:solidFill>
                <a:latin typeface="HelveticaNeue" charset="0"/>
              </a:rPr>
              <a:t>nscriptions serve commitments</a:t>
            </a:r>
          </a:p>
          <a:p>
            <a:endParaRPr lang="en-US" dirty="0" smtClean="0">
              <a:solidFill>
                <a:srgbClr val="000000"/>
              </a:solidFill>
              <a:latin typeface="HelveticaNeue" charset="0"/>
            </a:endParaRPr>
          </a:p>
          <a:p>
            <a:r>
              <a:rPr lang="en-US" dirty="0" smtClean="0">
                <a:solidFill>
                  <a:srgbClr val="000000"/>
                </a:solidFill>
                <a:latin typeface="HelveticaNeue" charset="0"/>
              </a:rPr>
              <a:t>Fostering a complete cycle of investigation </a:t>
            </a:r>
            <a:r>
              <a:rPr lang="en-US" dirty="0" smtClean="0">
                <a:solidFill>
                  <a:srgbClr val="000000"/>
                </a:solidFill>
                <a:latin typeface="HelveticaNeue" charset="0"/>
              </a:rPr>
              <a:t>can be</a:t>
            </a:r>
            <a:r>
              <a:rPr lang="en-US" dirty="0" smtClean="0">
                <a:solidFill>
                  <a:srgbClr val="000000"/>
                </a:solidFill>
                <a:latin typeface="HelveticaNeue" charset="0"/>
              </a:rPr>
              <a:t> </a:t>
            </a:r>
            <a:r>
              <a:rPr lang="en-US" dirty="0" smtClean="0">
                <a:solidFill>
                  <a:srgbClr val="000000"/>
                </a:solidFill>
                <a:latin typeface="HelveticaNeue" charset="0"/>
              </a:rPr>
              <a:t>difficult</a:t>
            </a:r>
          </a:p>
          <a:p>
            <a:endParaRPr lang="en-US" dirty="0" smtClean="0">
              <a:solidFill>
                <a:srgbClr val="000000"/>
              </a:solidFill>
              <a:latin typeface="HelveticaNeue" charset="0"/>
            </a:endParaRPr>
          </a:p>
          <a:p>
            <a:r>
              <a:rPr lang="en-US" dirty="0" smtClean="0">
                <a:solidFill>
                  <a:srgbClr val="000000"/>
                </a:solidFill>
                <a:latin typeface="HelveticaNeue" charset="0"/>
              </a:rPr>
              <a:t>Modeling as </a:t>
            </a:r>
            <a:r>
              <a:rPr lang="en-US" dirty="0" smtClean="0">
                <a:solidFill>
                  <a:srgbClr val="000000"/>
                </a:solidFill>
                <a:latin typeface="HelveticaNeue" charset="0"/>
              </a:rPr>
              <a:t>envisioned in science (and mathematics) reform documents</a:t>
            </a:r>
            <a:r>
              <a:rPr lang="en-US" dirty="0" smtClean="0">
                <a:solidFill>
                  <a:srgbClr val="000000"/>
                </a:solidFill>
                <a:latin typeface="HelveticaNeue" charset="0"/>
              </a:rPr>
              <a:t> </a:t>
            </a:r>
            <a:r>
              <a:rPr lang="en-US" dirty="0" smtClean="0">
                <a:solidFill>
                  <a:srgbClr val="000000"/>
                </a:solidFill>
                <a:latin typeface="HelveticaNeue" charset="0"/>
              </a:rPr>
              <a:t>is not very </a:t>
            </a:r>
            <a:r>
              <a:rPr lang="en-US" dirty="0" smtClean="0">
                <a:solidFill>
                  <a:srgbClr val="000000"/>
                </a:solidFill>
                <a:latin typeface="HelveticaNeue" charset="0"/>
              </a:rPr>
              <a:t>common</a:t>
            </a:r>
            <a:endParaRPr lang="en-US" dirty="0" smtClean="0">
              <a:solidFill>
                <a:srgbClr val="000000"/>
              </a:solidFill>
              <a:latin typeface="HelveticaNeue" charset="0"/>
            </a:endParaRPr>
          </a:p>
        </p:txBody>
      </p:sp>
      <p:graphicFrame>
        <p:nvGraphicFramePr>
          <p:cNvPr id="8" name="Table 7"/>
          <p:cNvGraphicFramePr>
            <a:graphicFrameLocks noGrp="1"/>
          </p:cNvGraphicFramePr>
          <p:nvPr>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smtClean="0">
                          <a:solidFill>
                            <a:srgbClr val="B5B8C4"/>
                          </a:solidFill>
                          <a:latin typeface="Helvetica Neue" charset="0"/>
                          <a:ea typeface="Helvetica Neue" charset="0"/>
                          <a:cs typeface="Helvetica Neue" charset="0"/>
                        </a:rPr>
                        <a:t>Introduction</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Overview</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Study 1</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chemeClr val="bg1"/>
                          </a:solidFill>
                          <a:latin typeface="Helvetica Neue" charset="0"/>
                          <a:ea typeface="Helvetica Neue" charset="0"/>
                          <a:cs typeface="Helvetica Neue" charset="0"/>
                        </a:rPr>
                        <a:t>Study 2</a:t>
                      </a:r>
                      <a:endParaRPr lang="en-US" sz="1600" b="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Future Work</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Tree>
    <p:extLst>
      <p:ext uri="{BB962C8B-B14F-4D97-AF65-F5344CB8AC3E}">
        <p14:creationId xmlns:p14="http://schemas.microsoft.com/office/powerpoint/2010/main" val="1107717284"/>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Findings from across both studies</a:t>
            </a:r>
            <a:endParaRPr lang="en-US"/>
          </a:p>
        </p:txBody>
      </p:sp>
      <p:sp>
        <p:nvSpPr>
          <p:cNvPr id="3" name="Content Placeholder 2"/>
          <p:cNvSpPr>
            <a:spLocks noGrp="1"/>
          </p:cNvSpPr>
          <p:nvPr>
            <p:ph idx="1"/>
          </p:nvPr>
        </p:nvSpPr>
        <p:spPr/>
        <p:txBody>
          <a:bodyPr anchor="ctr"/>
          <a:lstStyle/>
          <a:p>
            <a:r>
              <a:rPr lang="en-US"/>
              <a:t>As students move from activity to activity, their engagement can change</a:t>
            </a:r>
          </a:p>
          <a:p>
            <a:endParaRPr lang="en-US" smtClean="0"/>
          </a:p>
          <a:p>
            <a:r>
              <a:rPr lang="en-US" smtClean="0"/>
              <a:t>Engagement seems to be different when we consider its conditions (challenge competence)</a:t>
            </a:r>
          </a:p>
          <a:p>
            <a:endParaRPr lang="en-US"/>
          </a:p>
          <a:p>
            <a:r>
              <a:rPr lang="en-US" smtClean="0"/>
              <a:t>Engagement seems to be different across context (high school classrooms and summer STEM programs)</a:t>
            </a:r>
            <a:endParaRPr lang="en-US"/>
          </a:p>
        </p:txBody>
      </p:sp>
      <p:graphicFrame>
        <p:nvGraphicFramePr>
          <p:cNvPr id="5" name="Table 4"/>
          <p:cNvGraphicFramePr>
            <a:graphicFrameLocks noGrp="1"/>
          </p:cNvGraphicFramePr>
          <p:nvPr>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smtClean="0">
                          <a:solidFill>
                            <a:srgbClr val="B5B8C4"/>
                          </a:solidFill>
                          <a:latin typeface="Helvetica Neue" charset="0"/>
                          <a:ea typeface="Helvetica Neue" charset="0"/>
                          <a:cs typeface="Helvetica Neue" charset="0"/>
                        </a:rPr>
                        <a:t>Introduction</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Overview</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Study 1</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chemeClr val="bg1"/>
                          </a:solidFill>
                          <a:latin typeface="Helvetica Neue" charset="0"/>
                          <a:ea typeface="Helvetica Neue" charset="0"/>
                          <a:cs typeface="Helvetica Neue" charset="0"/>
                        </a:rPr>
                        <a:t>Study 2</a:t>
                      </a:r>
                      <a:endParaRPr lang="en-US" sz="1600" b="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Future Work</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Tree>
    <p:extLst>
      <p:ext uri="{BB962C8B-B14F-4D97-AF65-F5344CB8AC3E}">
        <p14:creationId xmlns:p14="http://schemas.microsoft.com/office/powerpoint/2010/main" val="68542577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986971"/>
            <a:ext cx="8229600" cy="5490029"/>
          </a:xfrm>
        </p:spPr>
        <p:txBody>
          <a:bodyPr anchor="ctr"/>
          <a:lstStyle/>
          <a:p>
            <a:pPr marL="0" indent="0">
              <a:buNone/>
            </a:pPr>
            <a:r>
              <a:rPr lang="en-US" smtClean="0">
                <a:solidFill>
                  <a:srgbClr val="B5B8C4"/>
                </a:solidFill>
              </a:rPr>
              <a:t>Introduction</a:t>
            </a:r>
          </a:p>
          <a:p>
            <a:pPr marL="0" indent="0">
              <a:buNone/>
            </a:pPr>
            <a:r>
              <a:rPr lang="en-US" smtClean="0">
                <a:solidFill>
                  <a:srgbClr val="B5B8C4"/>
                </a:solidFill>
              </a:rPr>
              <a:t>Overview</a:t>
            </a:r>
          </a:p>
          <a:p>
            <a:pPr marL="0" indent="0">
              <a:buNone/>
            </a:pPr>
            <a:r>
              <a:rPr lang="en-US" smtClean="0">
                <a:solidFill>
                  <a:srgbClr val="B5B8C4"/>
                </a:solidFill>
              </a:rPr>
              <a:t>Study 1 </a:t>
            </a:r>
          </a:p>
          <a:p>
            <a:pPr marL="0" indent="0">
              <a:buNone/>
            </a:pPr>
            <a:r>
              <a:rPr lang="en-US" smtClean="0">
                <a:solidFill>
                  <a:srgbClr val="B5B8C4"/>
                </a:solidFill>
              </a:rPr>
              <a:t>Study 2</a:t>
            </a:r>
          </a:p>
          <a:p>
            <a:pPr marL="0" indent="0">
              <a:buNone/>
            </a:pPr>
            <a:r>
              <a:rPr lang="en-US" smtClean="0"/>
              <a:t>Future Work </a:t>
            </a:r>
            <a:endParaRPr lang="en-US"/>
          </a:p>
        </p:txBody>
      </p:sp>
      <p:graphicFrame>
        <p:nvGraphicFramePr>
          <p:cNvPr id="4" name="Table 3"/>
          <p:cNvGraphicFramePr>
            <a:graphicFrameLocks noGrp="1"/>
          </p:cNvGraphicFramePr>
          <p:nvPr>
            <p:extLst>
              <p:ext uri="{D42A27DB-BD31-4B8C-83A1-F6EECF244321}">
                <p14:modId xmlns:p14="http://schemas.microsoft.com/office/powerpoint/2010/main" val="1567157318"/>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smtClean="0">
                          <a:solidFill>
                            <a:srgbClr val="B5B8C4"/>
                          </a:solidFill>
                          <a:latin typeface="Helvetica Neue" charset="0"/>
                          <a:ea typeface="Helvetica Neue" charset="0"/>
                          <a:cs typeface="Helvetica Neue" charset="0"/>
                        </a:rPr>
                        <a:t>Introduction</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Overview</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Study 1</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Study 2</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chemeClr val="bg1"/>
                          </a:solidFill>
                          <a:latin typeface="Helvetica Neue" charset="0"/>
                          <a:ea typeface="Helvetica Neue" charset="0"/>
                          <a:cs typeface="Helvetica Neue" charset="0"/>
                        </a:rPr>
                        <a:t>Future Work</a:t>
                      </a:r>
                      <a:endParaRPr lang="en-US" sz="1600" b="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Tree>
    <p:extLst>
      <p:ext uri="{BB962C8B-B14F-4D97-AF65-F5344CB8AC3E}">
        <p14:creationId xmlns:p14="http://schemas.microsoft.com/office/powerpoint/2010/main" val="193043009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val 7"/>
          <p:cNvSpPr/>
          <p:nvPr/>
        </p:nvSpPr>
        <p:spPr>
          <a:xfrm>
            <a:off x="1913481" y="1417659"/>
            <a:ext cx="5317038" cy="5317038"/>
          </a:xfrm>
          <a:prstGeom prst="ellipse">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normAutofit/>
          </a:bodyPr>
          <a:lstStyle/>
          <a:p>
            <a:r>
              <a:rPr lang="en-US" dirty="0" smtClean="0"/>
              <a:t>Research focused on work with data</a:t>
            </a:r>
            <a:endParaRPr lang="en-US" dirty="0"/>
          </a:p>
        </p:txBody>
      </p:sp>
      <p:sp>
        <p:nvSpPr>
          <p:cNvPr id="3" name="Content Placeholder 2"/>
          <p:cNvSpPr>
            <a:spLocks noGrp="1"/>
          </p:cNvSpPr>
          <p:nvPr>
            <p:ph idx="1"/>
          </p:nvPr>
        </p:nvSpPr>
        <p:spPr>
          <a:xfrm>
            <a:off x="457200" y="1637778"/>
            <a:ext cx="8229600" cy="4876800"/>
          </a:xfrm>
        </p:spPr>
        <p:txBody>
          <a:bodyPr/>
          <a:lstStyle/>
          <a:p>
            <a:endParaRPr lang="en-US"/>
          </a:p>
          <a:p>
            <a:pPr lvl="1"/>
            <a:endParaRPr lang="en-US"/>
          </a:p>
          <a:p>
            <a:pPr lvl="1"/>
            <a:endParaRPr lang="en-US" smtClean="0"/>
          </a:p>
          <a:p>
            <a:pPr lvl="1"/>
            <a:endParaRPr lang="en-US" smtClean="0"/>
          </a:p>
          <a:p>
            <a:pPr lvl="1"/>
            <a:endParaRPr lang="en-US" smtClean="0"/>
          </a:p>
          <a:p>
            <a:pPr lvl="1"/>
            <a:endParaRPr lang="en-US" smtClean="0"/>
          </a:p>
        </p:txBody>
      </p:sp>
      <p:graphicFrame>
        <p:nvGraphicFramePr>
          <p:cNvPr id="4" name="Diagram 3"/>
          <p:cNvGraphicFramePr/>
          <p:nvPr/>
        </p:nvGraphicFramePr>
        <p:xfrm>
          <a:off x="1524000" y="2044178"/>
          <a:ext cx="6096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TextBox 9"/>
          <p:cNvSpPr txBox="1"/>
          <p:nvPr/>
        </p:nvSpPr>
        <p:spPr>
          <a:xfrm>
            <a:off x="7230519" y="3168237"/>
            <a:ext cx="1659699" cy="1815882"/>
          </a:xfrm>
          <a:prstGeom prst="rect">
            <a:avLst/>
          </a:prstGeom>
          <a:noFill/>
        </p:spPr>
        <p:txBody>
          <a:bodyPr wrap="square" rtlCol="0">
            <a:spAutoFit/>
          </a:bodyPr>
          <a:lstStyle/>
          <a:p>
            <a:pPr algn="ctr"/>
            <a:r>
              <a:rPr lang="en-US" sz="1600" smtClean="0">
                <a:latin typeface="Helvetica Neue" charset="0"/>
                <a:ea typeface="Helvetica Neue" charset="0"/>
                <a:cs typeface="Helvetica Neue" charset="0"/>
              </a:rPr>
              <a:t>Curricular standards,</a:t>
            </a:r>
          </a:p>
          <a:p>
            <a:pPr algn="ctr"/>
            <a:r>
              <a:rPr lang="en-US" sz="1600">
                <a:latin typeface="Helvetica Neue" charset="0"/>
                <a:ea typeface="Helvetica Neue" charset="0"/>
                <a:cs typeface="Helvetica Neue" charset="0"/>
              </a:rPr>
              <a:t>r</a:t>
            </a:r>
            <a:r>
              <a:rPr lang="en-US" sz="1600" smtClean="0">
                <a:latin typeface="Helvetica Neue" charset="0"/>
                <a:ea typeface="Helvetica Neue" charset="0"/>
                <a:cs typeface="Helvetica Neue" charset="0"/>
              </a:rPr>
              <a:t>esources,</a:t>
            </a:r>
          </a:p>
          <a:p>
            <a:pPr algn="ctr"/>
            <a:r>
              <a:rPr lang="en-US" sz="1600">
                <a:latin typeface="Helvetica Neue" charset="0"/>
                <a:ea typeface="Helvetica Neue" charset="0"/>
                <a:cs typeface="Helvetica Neue" charset="0"/>
              </a:rPr>
              <a:t>a</a:t>
            </a:r>
            <a:r>
              <a:rPr lang="en-US" sz="1600" smtClean="0">
                <a:latin typeface="Helvetica Neue" charset="0"/>
                <a:ea typeface="Helvetica Neue" charset="0"/>
                <a:cs typeface="Helvetica Neue" charset="0"/>
              </a:rPr>
              <a:t>ssessments, </a:t>
            </a:r>
          </a:p>
          <a:p>
            <a:pPr algn="ctr"/>
            <a:r>
              <a:rPr lang="en-US" sz="1600" smtClean="0">
                <a:latin typeface="Helvetica Neue" charset="0"/>
                <a:ea typeface="Helvetica Neue" charset="0"/>
                <a:cs typeface="Helvetica Neue" charset="0"/>
              </a:rPr>
              <a:t>and technological tools</a:t>
            </a:r>
          </a:p>
        </p:txBody>
      </p:sp>
      <p:graphicFrame>
        <p:nvGraphicFramePr>
          <p:cNvPr id="11" name="Table 10"/>
          <p:cNvGraphicFramePr>
            <a:graphicFrameLocks noGrp="1"/>
          </p:cNvGraphicFramePr>
          <p:nvPr>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smtClean="0">
                          <a:solidFill>
                            <a:srgbClr val="B5B8C4"/>
                          </a:solidFill>
                          <a:latin typeface="Helvetica Neue" charset="0"/>
                          <a:ea typeface="Helvetica Neue" charset="0"/>
                          <a:cs typeface="Helvetica Neue" charset="0"/>
                        </a:rPr>
                        <a:t>Introduction</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Overview</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Study 1</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Study 2</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chemeClr val="bg1"/>
                          </a:solidFill>
                          <a:latin typeface="Helvetica Neue" charset="0"/>
                          <a:ea typeface="Helvetica Neue" charset="0"/>
                          <a:cs typeface="Helvetica Neue" charset="0"/>
                        </a:rPr>
                        <a:t>Future Work</a:t>
                      </a:r>
                      <a:endParaRPr lang="en-US" sz="1600" b="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
        <p:nvSpPr>
          <p:cNvPr id="9" name="TextBox 8"/>
          <p:cNvSpPr txBox="1"/>
          <p:nvPr/>
        </p:nvSpPr>
        <p:spPr>
          <a:xfrm>
            <a:off x="208311" y="1485489"/>
            <a:ext cx="1954060" cy="1631216"/>
          </a:xfrm>
          <a:prstGeom prst="rect">
            <a:avLst/>
          </a:prstGeom>
          <a:noFill/>
        </p:spPr>
        <p:txBody>
          <a:bodyPr wrap="square" rtlCol="0">
            <a:spAutoFit/>
          </a:bodyPr>
          <a:lstStyle/>
          <a:p>
            <a:pPr algn="ctr"/>
            <a:r>
              <a:rPr lang="en-US" sz="2000" i="1" smtClean="0">
                <a:latin typeface="Helvetica Neue" charset="0"/>
                <a:ea typeface="Helvetica Neue" charset="0"/>
                <a:cs typeface="Helvetica Neue" charset="0"/>
              </a:rPr>
              <a:t>Researchers’ design </a:t>
            </a:r>
            <a:r>
              <a:rPr lang="en-US" sz="2000" i="1">
                <a:latin typeface="Helvetica Neue" charset="0"/>
                <a:ea typeface="Helvetica Neue" charset="0"/>
                <a:cs typeface="Helvetica Neue" charset="0"/>
              </a:rPr>
              <a:t>and development of contexts </a:t>
            </a:r>
            <a:r>
              <a:rPr lang="en-US" sz="2000" i="1" smtClean="0">
                <a:latin typeface="Helvetica Neue" charset="0"/>
                <a:ea typeface="Helvetica Neue" charset="0"/>
                <a:cs typeface="Helvetica Neue" charset="0"/>
              </a:rPr>
              <a:t>for </a:t>
            </a:r>
            <a:r>
              <a:rPr lang="en-US" sz="2000" i="1">
                <a:latin typeface="Helvetica Neue" charset="0"/>
                <a:ea typeface="Helvetica Neue" charset="0"/>
                <a:cs typeface="Helvetica Neue" charset="0"/>
              </a:rPr>
              <a:t>work with data </a:t>
            </a:r>
          </a:p>
        </p:txBody>
      </p:sp>
    </p:spTree>
    <p:extLst>
      <p:ext uri="{BB962C8B-B14F-4D97-AF65-F5344CB8AC3E}">
        <p14:creationId xmlns:p14="http://schemas.microsoft.com/office/powerpoint/2010/main" val="1968319000"/>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FUTURE WORK</a:t>
            </a:r>
            <a:endParaRPr lang="en-US"/>
          </a:p>
        </p:txBody>
      </p:sp>
      <p:sp>
        <p:nvSpPr>
          <p:cNvPr id="3" name="Content Placeholder 2"/>
          <p:cNvSpPr>
            <a:spLocks noGrp="1"/>
          </p:cNvSpPr>
          <p:nvPr>
            <p:ph idx="1"/>
          </p:nvPr>
        </p:nvSpPr>
        <p:spPr/>
        <p:txBody>
          <a:bodyPr anchor="ctr"/>
          <a:lstStyle/>
          <a:p>
            <a:pPr marL="0" indent="0">
              <a:buNone/>
            </a:pPr>
            <a:r>
              <a:rPr lang="en-US" dirty="0" smtClean="0"/>
              <a:t>Students’ </a:t>
            </a:r>
            <a:r>
              <a:rPr lang="en-US" dirty="0" smtClean="0"/>
              <a:t>work with data</a:t>
            </a:r>
            <a:r>
              <a:rPr lang="en-US" dirty="0" smtClean="0"/>
              <a:t>:</a:t>
            </a:r>
            <a:endParaRPr lang="en-US" dirty="0" smtClean="0"/>
          </a:p>
          <a:p>
            <a:r>
              <a:rPr lang="en-US" dirty="0" smtClean="0"/>
              <a:t>Building students’ interest, future plans, and </a:t>
            </a:r>
            <a:r>
              <a:rPr lang="en-US" dirty="0" smtClean="0"/>
              <a:t>learning</a:t>
            </a:r>
            <a:endParaRPr lang="en-US" dirty="0"/>
          </a:p>
          <a:p>
            <a:r>
              <a:rPr lang="en-US" dirty="0"/>
              <a:t>Doing data </a:t>
            </a:r>
            <a:r>
              <a:rPr lang="en-US" dirty="0" smtClean="0"/>
              <a:t>science</a:t>
            </a:r>
          </a:p>
          <a:p>
            <a:pPr marL="0" indent="0">
              <a:buNone/>
            </a:pPr>
            <a:endParaRPr lang="en-US" dirty="0" smtClean="0"/>
          </a:p>
          <a:p>
            <a:pPr marL="0" indent="0">
              <a:buNone/>
            </a:pPr>
            <a:r>
              <a:rPr lang="en-US" dirty="0" smtClean="0"/>
              <a:t>Teacher and system-level support </a:t>
            </a:r>
            <a:r>
              <a:rPr lang="en-US" dirty="0" smtClean="0"/>
              <a:t>for work with data:</a:t>
            </a:r>
          </a:p>
          <a:p>
            <a:r>
              <a:rPr lang="en-US" dirty="0" smtClean="0"/>
              <a:t>Helping teachers to do work with </a:t>
            </a:r>
            <a:r>
              <a:rPr lang="en-US" dirty="0" smtClean="0"/>
              <a:t>data</a:t>
            </a:r>
            <a:endParaRPr lang="en-US" dirty="0" smtClean="0"/>
          </a:p>
          <a:p>
            <a:r>
              <a:rPr lang="en-US" dirty="0"/>
              <a:t>Building STEM leadership through networks</a:t>
            </a:r>
          </a:p>
        </p:txBody>
      </p:sp>
      <p:graphicFrame>
        <p:nvGraphicFramePr>
          <p:cNvPr id="5" name="Table 4"/>
          <p:cNvGraphicFramePr>
            <a:graphicFrameLocks noGrp="1"/>
          </p:cNvGraphicFramePr>
          <p:nvPr>
            <p:extLst>
              <p:ext uri="{D42A27DB-BD31-4B8C-83A1-F6EECF244321}">
                <p14:modId xmlns:p14="http://schemas.microsoft.com/office/powerpoint/2010/main" val="379039772"/>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smtClean="0">
                          <a:solidFill>
                            <a:srgbClr val="B5B8C4"/>
                          </a:solidFill>
                          <a:latin typeface="Helvetica Neue" charset="0"/>
                          <a:ea typeface="Helvetica Neue" charset="0"/>
                          <a:cs typeface="Helvetica Neue" charset="0"/>
                        </a:rPr>
                        <a:t>Introduction</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Overview</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Study 1</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Study 2</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chemeClr val="bg1"/>
                          </a:solidFill>
                          <a:latin typeface="Helvetica Neue" charset="0"/>
                          <a:ea typeface="Helvetica Neue" charset="0"/>
                          <a:cs typeface="Helvetica Neue" charset="0"/>
                        </a:rPr>
                        <a:t>Future Work</a:t>
                      </a:r>
                      <a:endParaRPr lang="en-US" sz="1600" b="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Tree>
    <p:extLst>
      <p:ext uri="{BB962C8B-B14F-4D97-AF65-F5344CB8AC3E}">
        <p14:creationId xmlns:p14="http://schemas.microsoft.com/office/powerpoint/2010/main" val="1883305276"/>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8" y="685800"/>
            <a:ext cx="8229600" cy="990600"/>
          </a:xfrm>
        </p:spPr>
        <p:txBody>
          <a:bodyPr>
            <a:noAutofit/>
          </a:bodyPr>
          <a:lstStyle/>
          <a:p>
            <a:r>
              <a:rPr lang="en-US" sz="3400" smtClean="0"/>
              <a:t>Students’ work with data: </a:t>
            </a:r>
            <a:r>
              <a:rPr lang="en-US" sz="3400" smtClean="0"/>
              <a:t/>
            </a:r>
            <a:br>
              <a:rPr lang="en-US" sz="3400" smtClean="0"/>
            </a:br>
            <a:r>
              <a:rPr lang="en-US" sz="3400" smtClean="0"/>
              <a:t>Changes </a:t>
            </a:r>
            <a:r>
              <a:rPr lang="en-US" sz="3400" smtClean="0"/>
              <a:t>in students’ interest, future plans, and learning</a:t>
            </a:r>
            <a:endParaRPr lang="en-US" sz="3400"/>
          </a:p>
        </p:txBody>
      </p:sp>
      <p:sp>
        <p:nvSpPr>
          <p:cNvPr id="3" name="Content Placeholder 2"/>
          <p:cNvSpPr>
            <a:spLocks noGrp="1"/>
          </p:cNvSpPr>
          <p:nvPr>
            <p:ph idx="1"/>
          </p:nvPr>
        </p:nvSpPr>
        <p:spPr/>
        <p:txBody>
          <a:bodyPr anchor="ctr">
            <a:normAutofit/>
          </a:bodyPr>
          <a:lstStyle/>
          <a:p>
            <a:r>
              <a:rPr lang="en-US" smtClean="0">
                <a:solidFill>
                  <a:srgbClr val="000000"/>
                </a:solidFill>
                <a:latin typeface="HelveticaNeue" charset="0"/>
              </a:rPr>
              <a:t>How engaging in specific aspects of work with data lead to changes in interest and future </a:t>
            </a:r>
            <a:r>
              <a:rPr lang="en-US" smtClean="0">
                <a:solidFill>
                  <a:srgbClr val="000000"/>
                </a:solidFill>
                <a:latin typeface="HelveticaNeue" charset="0"/>
              </a:rPr>
              <a:t>plans </a:t>
            </a:r>
            <a:r>
              <a:rPr lang="en-US" sz="1800" smtClean="0">
                <a:solidFill>
                  <a:srgbClr val="000000"/>
                </a:solidFill>
                <a:latin typeface="HelveticaNeue" charset="0"/>
              </a:rPr>
              <a:t>(</a:t>
            </a:r>
            <a:r>
              <a:rPr lang="en-US" sz="1800" err="1" smtClean="0">
                <a:solidFill>
                  <a:srgbClr val="000000"/>
                </a:solidFill>
                <a:latin typeface="HelveticaNeue" charset="0"/>
              </a:rPr>
              <a:t>Beymer</a:t>
            </a:r>
            <a:r>
              <a:rPr lang="en-US" sz="1800" smtClean="0">
                <a:solidFill>
                  <a:srgbClr val="000000"/>
                </a:solidFill>
                <a:latin typeface="HelveticaNeue" charset="0"/>
              </a:rPr>
              <a:t>, Rosenberg &amp; Schmidt, 2018, </a:t>
            </a:r>
            <a:r>
              <a:rPr lang="en-US" sz="1800" i="1" smtClean="0">
                <a:solidFill>
                  <a:srgbClr val="000000"/>
                </a:solidFill>
                <a:latin typeface="HelveticaNeue" charset="0"/>
              </a:rPr>
              <a:t>JYA</a:t>
            </a:r>
            <a:r>
              <a:rPr lang="en-US" sz="1800" smtClean="0">
                <a:solidFill>
                  <a:srgbClr val="000000"/>
                </a:solidFill>
                <a:latin typeface="HelveticaNeue" charset="0"/>
              </a:rPr>
              <a:t>)</a:t>
            </a:r>
            <a:endParaRPr lang="en-US" sz="1800" smtClean="0">
              <a:solidFill>
                <a:srgbClr val="000000"/>
              </a:solidFill>
              <a:latin typeface="HelveticaNeue" charset="0"/>
            </a:endParaRPr>
          </a:p>
          <a:p>
            <a:endParaRPr lang="en-US">
              <a:solidFill>
                <a:srgbClr val="000000"/>
              </a:solidFill>
              <a:latin typeface="HelveticaNeue" charset="0"/>
            </a:endParaRPr>
          </a:p>
          <a:p>
            <a:r>
              <a:rPr lang="en-US" smtClean="0">
                <a:solidFill>
                  <a:srgbClr val="000000"/>
                </a:solidFill>
                <a:latin typeface="HelveticaNeue" charset="0"/>
              </a:rPr>
              <a:t>How students develop and sustain capabilities that connect across the STEM (and school) </a:t>
            </a:r>
            <a:r>
              <a:rPr lang="en-US" smtClean="0">
                <a:solidFill>
                  <a:srgbClr val="000000"/>
                </a:solidFill>
                <a:latin typeface="HelveticaNeue" charset="0"/>
              </a:rPr>
              <a:t>curriculum</a:t>
            </a:r>
          </a:p>
          <a:p>
            <a:endParaRPr lang="en-US">
              <a:solidFill>
                <a:srgbClr val="000000"/>
              </a:solidFill>
              <a:latin typeface="HelveticaNeue" charset="0"/>
            </a:endParaRPr>
          </a:p>
          <a:p>
            <a:r>
              <a:rPr lang="en-US">
                <a:solidFill>
                  <a:srgbClr val="000000"/>
                </a:solidFill>
                <a:latin typeface="HelveticaNeue" charset="0"/>
              </a:rPr>
              <a:t>How work with data impact students’ conceptual understanding in </a:t>
            </a:r>
            <a:r>
              <a:rPr lang="en-US" smtClean="0">
                <a:solidFill>
                  <a:srgbClr val="000000"/>
                </a:solidFill>
                <a:latin typeface="HelveticaNeue" charset="0"/>
              </a:rPr>
              <a:t>science</a:t>
            </a:r>
            <a:endParaRPr lang="en-US">
              <a:solidFill>
                <a:srgbClr val="000000"/>
              </a:solidFill>
              <a:latin typeface="HelveticaNeue" charset="0"/>
            </a:endParaRPr>
          </a:p>
        </p:txBody>
      </p:sp>
      <p:graphicFrame>
        <p:nvGraphicFramePr>
          <p:cNvPr id="6" name="Table 5"/>
          <p:cNvGraphicFramePr>
            <a:graphicFrameLocks noGrp="1"/>
          </p:cNvGraphicFramePr>
          <p:nvPr>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smtClean="0">
                          <a:solidFill>
                            <a:srgbClr val="B5B8C4"/>
                          </a:solidFill>
                          <a:latin typeface="Helvetica Neue" charset="0"/>
                          <a:ea typeface="Helvetica Neue" charset="0"/>
                          <a:cs typeface="Helvetica Neue" charset="0"/>
                        </a:rPr>
                        <a:t>Introduction</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Overview</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Study 1</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Study 2</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chemeClr val="bg1"/>
                          </a:solidFill>
                          <a:latin typeface="Helvetica Neue" charset="0"/>
                          <a:ea typeface="Helvetica Neue" charset="0"/>
                          <a:cs typeface="Helvetica Neue" charset="0"/>
                        </a:rPr>
                        <a:t>Future Work</a:t>
                      </a:r>
                      <a:endParaRPr lang="en-US" sz="1600" b="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Tree>
    <p:extLst>
      <p:ext uri="{BB962C8B-B14F-4D97-AF65-F5344CB8AC3E}">
        <p14:creationId xmlns:p14="http://schemas.microsoft.com/office/powerpoint/2010/main" val="980871134"/>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8" y="609600"/>
            <a:ext cx="8229600" cy="990600"/>
          </a:xfrm>
        </p:spPr>
        <p:txBody>
          <a:bodyPr>
            <a:normAutofit fontScale="90000"/>
          </a:bodyPr>
          <a:lstStyle/>
          <a:p>
            <a:r>
              <a:rPr lang="en-US" dirty="0" smtClean="0"/>
              <a:t>Students’ work with data: </a:t>
            </a:r>
            <a:r>
              <a:rPr lang="en-US" dirty="0" smtClean="0"/>
              <a:t/>
            </a:r>
            <a:br>
              <a:rPr lang="en-US" dirty="0" smtClean="0"/>
            </a:br>
            <a:r>
              <a:rPr lang="en-US" dirty="0" smtClean="0"/>
              <a:t>Learning to do data </a:t>
            </a:r>
            <a:r>
              <a:rPr lang="en-US" dirty="0"/>
              <a:t>science</a:t>
            </a:r>
          </a:p>
        </p:txBody>
      </p:sp>
      <p:sp>
        <p:nvSpPr>
          <p:cNvPr id="3" name="Content Placeholder 2"/>
          <p:cNvSpPr>
            <a:spLocks noGrp="1"/>
          </p:cNvSpPr>
          <p:nvPr>
            <p:ph idx="1"/>
          </p:nvPr>
        </p:nvSpPr>
        <p:spPr/>
        <p:txBody>
          <a:bodyPr anchor="ctr">
            <a:normAutofit fontScale="92500" lnSpcReduction="10000"/>
          </a:bodyPr>
          <a:lstStyle/>
          <a:p>
            <a:r>
              <a:rPr lang="en-US" dirty="0">
                <a:solidFill>
                  <a:srgbClr val="000000"/>
                </a:solidFill>
                <a:latin typeface="HelveticaNeue" charset="0"/>
              </a:rPr>
              <a:t>Past studies were not in contexts </a:t>
            </a:r>
            <a:r>
              <a:rPr lang="en-US" dirty="0" smtClean="0">
                <a:solidFill>
                  <a:srgbClr val="000000"/>
                </a:solidFill>
                <a:latin typeface="HelveticaNeue" charset="0"/>
              </a:rPr>
              <a:t>not designed and developed to </a:t>
            </a:r>
            <a:r>
              <a:rPr lang="en-US" dirty="0">
                <a:solidFill>
                  <a:srgbClr val="000000"/>
                </a:solidFill>
                <a:latin typeface="HelveticaNeue" charset="0"/>
              </a:rPr>
              <a:t>help teach students data </a:t>
            </a:r>
            <a:r>
              <a:rPr lang="en-US" dirty="0" smtClean="0">
                <a:solidFill>
                  <a:srgbClr val="000000"/>
                </a:solidFill>
                <a:latin typeface="HelveticaNeue" charset="0"/>
              </a:rPr>
              <a:t>science</a:t>
            </a:r>
            <a:endParaRPr lang="en-US" dirty="0" smtClean="0">
              <a:solidFill>
                <a:srgbClr val="000000"/>
              </a:solidFill>
              <a:latin typeface="HelveticaNeue" charset="0"/>
            </a:endParaRPr>
          </a:p>
          <a:p>
            <a:pPr marL="0" indent="0">
              <a:buNone/>
            </a:pPr>
            <a:endParaRPr lang="en-US" dirty="0">
              <a:solidFill>
                <a:srgbClr val="000000"/>
              </a:solidFill>
              <a:latin typeface="HelveticaNeue" charset="0"/>
            </a:endParaRPr>
          </a:p>
          <a:p>
            <a:r>
              <a:rPr lang="en-US" dirty="0">
                <a:solidFill>
                  <a:srgbClr val="000000"/>
                </a:solidFill>
                <a:latin typeface="HelveticaNeue" charset="0"/>
              </a:rPr>
              <a:t>Build on collaboration with Michigan Virtual School </a:t>
            </a:r>
            <a:r>
              <a:rPr lang="en-US" dirty="0" smtClean="0">
                <a:solidFill>
                  <a:srgbClr val="000000"/>
                </a:solidFill>
                <a:latin typeface="HelveticaNeue" charset="0"/>
              </a:rPr>
              <a:t>to </a:t>
            </a:r>
            <a:r>
              <a:rPr lang="en-US" dirty="0">
                <a:solidFill>
                  <a:srgbClr val="000000"/>
                </a:solidFill>
                <a:latin typeface="HelveticaNeue" charset="0"/>
              </a:rPr>
              <a:t>design activities and tools to make it easier for students to </a:t>
            </a:r>
            <a:r>
              <a:rPr lang="en-US" dirty="0" smtClean="0">
                <a:solidFill>
                  <a:srgbClr val="000000"/>
                </a:solidFill>
                <a:latin typeface="HelveticaNeue" charset="0"/>
              </a:rPr>
              <a:t>use digital sources of data</a:t>
            </a:r>
            <a:endParaRPr lang="en-US" dirty="0">
              <a:solidFill>
                <a:srgbClr val="000000"/>
              </a:solidFill>
              <a:latin typeface="HelveticaNeue" charset="0"/>
            </a:endParaRPr>
          </a:p>
          <a:p>
            <a:endParaRPr lang="en-US" dirty="0">
              <a:solidFill>
                <a:srgbClr val="000000"/>
              </a:solidFill>
              <a:latin typeface="HelveticaNeue" charset="0"/>
            </a:endParaRPr>
          </a:p>
          <a:p>
            <a:r>
              <a:rPr lang="en-US" dirty="0">
                <a:solidFill>
                  <a:srgbClr val="000000"/>
                </a:solidFill>
                <a:latin typeface="HelveticaNeue" charset="0"/>
              </a:rPr>
              <a:t>Partner with faculty across departments at </a:t>
            </a:r>
            <a:r>
              <a:rPr lang="en-US" i="1" dirty="0" smtClean="0">
                <a:solidFill>
                  <a:srgbClr val="000000"/>
                </a:solidFill>
                <a:latin typeface="HelveticaNeue" charset="0"/>
              </a:rPr>
              <a:t>UTK</a:t>
            </a:r>
            <a:r>
              <a:rPr lang="en-US" dirty="0" smtClean="0">
                <a:solidFill>
                  <a:srgbClr val="000000"/>
                </a:solidFill>
                <a:latin typeface="HelveticaNeue" charset="0"/>
              </a:rPr>
              <a:t> to </a:t>
            </a:r>
            <a:r>
              <a:rPr lang="en-US" dirty="0">
                <a:solidFill>
                  <a:srgbClr val="000000"/>
                </a:solidFill>
                <a:latin typeface="HelveticaNeue" charset="0"/>
              </a:rPr>
              <a:t>support and document work with data at </a:t>
            </a:r>
            <a:r>
              <a:rPr lang="en-US" dirty="0" smtClean="0">
                <a:solidFill>
                  <a:srgbClr val="000000"/>
                </a:solidFill>
                <a:latin typeface="HelveticaNeue" charset="0"/>
              </a:rPr>
              <a:t>the post-secondary </a:t>
            </a:r>
            <a:r>
              <a:rPr lang="en-US" dirty="0" smtClean="0">
                <a:solidFill>
                  <a:srgbClr val="000000"/>
                </a:solidFill>
                <a:latin typeface="HelveticaNeue" charset="0"/>
              </a:rPr>
              <a:t>level</a:t>
            </a:r>
          </a:p>
          <a:p>
            <a:endParaRPr lang="en-US" dirty="0">
              <a:solidFill>
                <a:srgbClr val="000000"/>
              </a:solidFill>
              <a:latin typeface="HelveticaNeue" charset="0"/>
            </a:endParaRPr>
          </a:p>
          <a:p>
            <a:r>
              <a:rPr lang="en-US" dirty="0" smtClean="0">
                <a:solidFill>
                  <a:srgbClr val="000000"/>
                </a:solidFill>
                <a:latin typeface="HelveticaNeue" charset="0"/>
              </a:rPr>
              <a:t>Connections to engineering and computer science </a:t>
            </a:r>
            <a:r>
              <a:rPr lang="en-US" dirty="0" err="1" smtClean="0">
                <a:solidFill>
                  <a:srgbClr val="000000"/>
                </a:solidFill>
                <a:latin typeface="HelveticaNeue" charset="0"/>
              </a:rPr>
              <a:t>eduation</a:t>
            </a:r>
            <a:endParaRPr lang="en-US" dirty="0" smtClean="0">
              <a:solidFill>
                <a:srgbClr val="000000"/>
              </a:solidFill>
              <a:latin typeface="HelveticaNeue" charset="0"/>
            </a:endParaRPr>
          </a:p>
          <a:p>
            <a:endParaRPr lang="en-US" dirty="0">
              <a:solidFill>
                <a:srgbClr val="000000"/>
              </a:solidFill>
              <a:latin typeface="HelveticaNeue" charset="0"/>
            </a:endParaRPr>
          </a:p>
          <a:p>
            <a:pPr marL="0" indent="0" algn="ctr">
              <a:buNone/>
            </a:pPr>
            <a:r>
              <a:rPr lang="en-US" u="sng" dirty="0" smtClean="0">
                <a:solidFill>
                  <a:srgbClr val="000000"/>
                </a:solidFill>
                <a:latin typeface="HelveticaNeue" charset="0"/>
              </a:rPr>
              <a:t>Potential </a:t>
            </a:r>
            <a:r>
              <a:rPr lang="en-US" u="sng" dirty="0">
                <a:solidFill>
                  <a:srgbClr val="000000"/>
                </a:solidFill>
                <a:latin typeface="HelveticaNeue" charset="0"/>
              </a:rPr>
              <a:t>for funding (</a:t>
            </a:r>
            <a:r>
              <a:rPr lang="en-US" i="1" u="sng" dirty="0">
                <a:solidFill>
                  <a:srgbClr val="000000"/>
                </a:solidFill>
                <a:latin typeface="HelveticaNeue" charset="0"/>
              </a:rPr>
              <a:t>NSF </a:t>
            </a:r>
            <a:r>
              <a:rPr lang="en-US" i="1" u="sng" dirty="0" smtClean="0">
                <a:solidFill>
                  <a:srgbClr val="000000"/>
                </a:solidFill>
                <a:latin typeface="HelveticaNeue" charset="0"/>
              </a:rPr>
              <a:t>DRK-12 and </a:t>
            </a:r>
            <a:r>
              <a:rPr lang="en-US" i="1" u="sng" dirty="0" smtClean="0">
                <a:solidFill>
                  <a:srgbClr val="000000"/>
                </a:solidFill>
                <a:latin typeface="HelveticaNeue" charset="0"/>
              </a:rPr>
              <a:t>I-TEST)</a:t>
            </a:r>
            <a:endParaRPr lang="en-US" u="sng" dirty="0" smtClean="0">
              <a:solidFill>
                <a:srgbClr val="000000"/>
              </a:solidFill>
              <a:latin typeface="HelveticaNeue" charset="0"/>
            </a:endParaRPr>
          </a:p>
        </p:txBody>
      </p:sp>
      <p:graphicFrame>
        <p:nvGraphicFramePr>
          <p:cNvPr id="9" name="Table 8"/>
          <p:cNvGraphicFramePr>
            <a:graphicFrameLocks noGrp="1"/>
          </p:cNvGraphicFramePr>
          <p:nvPr>
            <p:extLst>
              <p:ext uri="{D42A27DB-BD31-4B8C-83A1-F6EECF244321}">
                <p14:modId xmlns:p14="http://schemas.microsoft.com/office/powerpoint/2010/main" val="100484913"/>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smtClean="0">
                          <a:solidFill>
                            <a:srgbClr val="B5B8C4"/>
                          </a:solidFill>
                          <a:latin typeface="Helvetica Neue" charset="0"/>
                          <a:ea typeface="Helvetica Neue" charset="0"/>
                          <a:cs typeface="Helvetica Neue" charset="0"/>
                        </a:rPr>
                        <a:t>Introduction</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Overview</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Study 1</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Study 2</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chemeClr val="bg1"/>
                          </a:solidFill>
                          <a:latin typeface="Helvetica Neue" charset="0"/>
                          <a:ea typeface="Helvetica Neue" charset="0"/>
                          <a:cs typeface="Helvetica Neue" charset="0"/>
                        </a:rPr>
                        <a:t>Future Work</a:t>
                      </a:r>
                      <a:endParaRPr lang="en-US" sz="1600" b="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Tree>
    <p:extLst>
      <p:ext uri="{BB962C8B-B14F-4D97-AF65-F5344CB8AC3E}">
        <p14:creationId xmlns:p14="http://schemas.microsoft.com/office/powerpoint/2010/main" val="135363802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Research focused on work with data</a:t>
            </a:r>
            <a:endParaRPr lang="en-US" dirty="0"/>
          </a:p>
        </p:txBody>
      </p:sp>
      <p:sp>
        <p:nvSpPr>
          <p:cNvPr id="3" name="Content Placeholder 2"/>
          <p:cNvSpPr>
            <a:spLocks noGrp="1"/>
          </p:cNvSpPr>
          <p:nvPr>
            <p:ph idx="1"/>
          </p:nvPr>
        </p:nvSpPr>
        <p:spPr>
          <a:xfrm>
            <a:off x="457200" y="1637778"/>
            <a:ext cx="8229600" cy="4876800"/>
          </a:xfrm>
        </p:spPr>
        <p:txBody>
          <a:bodyPr/>
          <a:lstStyle/>
          <a:p>
            <a:endParaRPr lang="en-US" dirty="0"/>
          </a:p>
          <a:p>
            <a:pPr lvl="1"/>
            <a:endParaRPr lang="en-US" dirty="0"/>
          </a:p>
          <a:p>
            <a:pPr lvl="1"/>
            <a:endParaRPr lang="en-US" dirty="0" smtClean="0"/>
          </a:p>
          <a:p>
            <a:pPr lvl="1"/>
            <a:endParaRPr lang="en-US" dirty="0" smtClean="0"/>
          </a:p>
          <a:p>
            <a:pPr lvl="1"/>
            <a:endParaRPr lang="en-US" dirty="0" smtClean="0"/>
          </a:p>
          <a:p>
            <a:pPr lvl="1"/>
            <a:endParaRPr lang="en-US" dirty="0" smtClean="0"/>
          </a:p>
        </p:txBody>
      </p:sp>
      <p:sp>
        <p:nvSpPr>
          <p:cNvPr id="10" name="TextBox 9"/>
          <p:cNvSpPr txBox="1"/>
          <p:nvPr/>
        </p:nvSpPr>
        <p:spPr>
          <a:xfrm>
            <a:off x="7230519" y="3168237"/>
            <a:ext cx="1659699" cy="1815882"/>
          </a:xfrm>
          <a:prstGeom prst="rect">
            <a:avLst/>
          </a:prstGeom>
          <a:noFill/>
        </p:spPr>
        <p:txBody>
          <a:bodyPr wrap="square" rtlCol="0">
            <a:spAutoFit/>
          </a:bodyPr>
          <a:lstStyle/>
          <a:p>
            <a:pPr algn="ctr"/>
            <a:r>
              <a:rPr lang="en-US" sz="1600" dirty="0" smtClean="0">
                <a:latin typeface="Helvetica Neue" charset="0"/>
                <a:ea typeface="Helvetica Neue" charset="0"/>
                <a:cs typeface="Helvetica Neue" charset="0"/>
              </a:rPr>
              <a:t>Curricular standards,</a:t>
            </a:r>
          </a:p>
          <a:p>
            <a:pPr algn="ctr"/>
            <a:r>
              <a:rPr lang="en-US" sz="1600" dirty="0">
                <a:latin typeface="Helvetica Neue" charset="0"/>
                <a:ea typeface="Helvetica Neue" charset="0"/>
                <a:cs typeface="Helvetica Neue" charset="0"/>
              </a:rPr>
              <a:t>r</a:t>
            </a:r>
            <a:r>
              <a:rPr lang="en-US" sz="1600" dirty="0" smtClean="0">
                <a:latin typeface="Helvetica Neue" charset="0"/>
                <a:ea typeface="Helvetica Neue" charset="0"/>
                <a:cs typeface="Helvetica Neue" charset="0"/>
              </a:rPr>
              <a:t>esources,</a:t>
            </a:r>
          </a:p>
          <a:p>
            <a:pPr algn="ctr"/>
            <a:r>
              <a:rPr lang="en-US" sz="1600" dirty="0">
                <a:latin typeface="Helvetica Neue" charset="0"/>
                <a:ea typeface="Helvetica Neue" charset="0"/>
                <a:cs typeface="Helvetica Neue" charset="0"/>
              </a:rPr>
              <a:t>a</a:t>
            </a:r>
            <a:r>
              <a:rPr lang="en-US" sz="1600" dirty="0" smtClean="0">
                <a:latin typeface="Helvetica Neue" charset="0"/>
                <a:ea typeface="Helvetica Neue" charset="0"/>
                <a:cs typeface="Helvetica Neue" charset="0"/>
              </a:rPr>
              <a:t>ssessments, </a:t>
            </a:r>
          </a:p>
          <a:p>
            <a:pPr algn="ctr"/>
            <a:r>
              <a:rPr lang="en-US" sz="1600" dirty="0" smtClean="0">
                <a:latin typeface="Helvetica Neue" charset="0"/>
                <a:ea typeface="Helvetica Neue" charset="0"/>
                <a:cs typeface="Helvetica Neue" charset="0"/>
              </a:rPr>
              <a:t>and technological tools</a:t>
            </a:r>
          </a:p>
        </p:txBody>
      </p:sp>
      <p:sp>
        <p:nvSpPr>
          <p:cNvPr id="7" name="Oval 6"/>
          <p:cNvSpPr/>
          <p:nvPr/>
        </p:nvSpPr>
        <p:spPr>
          <a:xfrm>
            <a:off x="1913481" y="1417659"/>
            <a:ext cx="5317038" cy="5317038"/>
          </a:xfrm>
          <a:prstGeom prst="ellipse">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Content Placeholder 2"/>
          <p:cNvSpPr txBox="1">
            <a:spLocks/>
          </p:cNvSpPr>
          <p:nvPr/>
        </p:nvSpPr>
        <p:spPr>
          <a:xfrm>
            <a:off x="457200" y="1637778"/>
            <a:ext cx="8229600" cy="4876800"/>
          </a:xfrm>
          <a:prstGeom prst="rect">
            <a:avLst/>
          </a:prstGeom>
        </p:spPr>
        <p:txBody>
          <a:bodyPr vert="horz" lIns="91440" tIns="45720" rIns="91440" bIns="45720" rtlCol="0">
            <a:normAutofit/>
          </a:bodyPr>
          <a:lstStyle>
            <a:lvl1pPr marL="182880" indent="-182880" algn="l" defTabSz="914400" rtl="0" eaLnBrk="1" latinLnBrk="0" hangingPunct="1">
              <a:spcBef>
                <a:spcPct val="20000"/>
              </a:spcBef>
              <a:buClr>
                <a:schemeClr val="tx1"/>
              </a:buClr>
              <a:buSzPct val="85000"/>
              <a:buFont typeface="Arial" pitchFamily="34" charset="0"/>
              <a:buChar char="•"/>
              <a:defRPr sz="2400" kern="1200">
                <a:solidFill>
                  <a:schemeClr val="tx1"/>
                </a:solidFill>
                <a:latin typeface="Helvetica Neue" charset="0"/>
                <a:ea typeface="Helvetica Neue" charset="0"/>
                <a:cs typeface="Helvetica Neue" charset="0"/>
              </a:defRPr>
            </a:lvl1pPr>
            <a:lvl2pPr marL="457200" indent="-182880" algn="l" defTabSz="914400" rtl="0" eaLnBrk="1" latinLnBrk="0" hangingPunct="1">
              <a:spcBef>
                <a:spcPct val="20000"/>
              </a:spcBef>
              <a:buClr>
                <a:schemeClr val="tx1"/>
              </a:buClr>
              <a:buSzPct val="85000"/>
              <a:buFont typeface="Arial" pitchFamily="34" charset="0"/>
              <a:buChar char="•"/>
              <a:defRPr sz="2000" kern="1200">
                <a:solidFill>
                  <a:schemeClr val="tx1"/>
                </a:solidFill>
                <a:latin typeface="Helvetica Neue" charset="0"/>
                <a:ea typeface="Helvetica Neue" charset="0"/>
                <a:cs typeface="Helvetica Neue" charset="0"/>
              </a:defRPr>
            </a:lvl2pPr>
            <a:lvl3pPr marL="731520" indent="-182880" algn="l" defTabSz="914400" rtl="0" eaLnBrk="1" latinLnBrk="0" hangingPunct="1">
              <a:spcBef>
                <a:spcPct val="20000"/>
              </a:spcBef>
              <a:buClr>
                <a:schemeClr val="tx1"/>
              </a:buClr>
              <a:buSzPct val="90000"/>
              <a:buFont typeface="Arial" pitchFamily="34" charset="0"/>
              <a:buChar char="•"/>
              <a:defRPr sz="1800" kern="1200">
                <a:solidFill>
                  <a:schemeClr val="tx1"/>
                </a:solidFill>
                <a:latin typeface="Helvetica Neue" charset="0"/>
                <a:ea typeface="Helvetica Neue" charset="0"/>
                <a:cs typeface="Helvetica Neue" charset="0"/>
              </a:defRPr>
            </a:lvl3pPr>
            <a:lvl4pPr marL="1005840" indent="-182880" algn="l" defTabSz="914400" rtl="0" eaLnBrk="1" latinLnBrk="0" hangingPunct="1">
              <a:spcBef>
                <a:spcPct val="20000"/>
              </a:spcBef>
              <a:buClr>
                <a:schemeClr val="tx1"/>
              </a:buClr>
              <a:buFont typeface="Arial" pitchFamily="34" charset="0"/>
              <a:buChar char="•"/>
              <a:defRPr sz="1600" kern="1200">
                <a:solidFill>
                  <a:schemeClr val="tx1"/>
                </a:solidFill>
                <a:latin typeface="Helvetica Neue" charset="0"/>
                <a:ea typeface="Helvetica Neue" charset="0"/>
                <a:cs typeface="Helvetica Neue" charset="0"/>
              </a:defRPr>
            </a:lvl4pPr>
            <a:lvl5pPr marL="1188720" indent="-137160" algn="l" defTabSz="914400" rtl="0" eaLnBrk="1" latinLnBrk="0" hangingPunct="1">
              <a:spcBef>
                <a:spcPct val="20000"/>
              </a:spcBef>
              <a:buClr>
                <a:schemeClr val="tx1"/>
              </a:buClr>
              <a:buSzPct val="100000"/>
              <a:buFont typeface="Arial" pitchFamily="34" charset="0"/>
              <a:buChar char="•"/>
              <a:defRPr sz="1400" kern="1200" baseline="0">
                <a:solidFill>
                  <a:schemeClr val="tx1"/>
                </a:solidFill>
                <a:latin typeface="Helvetica Neue" charset="0"/>
                <a:ea typeface="Helvetica Neue" charset="0"/>
                <a:cs typeface="Helvetica Neue" charset="0"/>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endParaRPr lang="en-US" dirty="0" smtClean="0"/>
          </a:p>
          <a:p>
            <a:pPr lvl="1"/>
            <a:endParaRPr lang="en-US" dirty="0" smtClean="0"/>
          </a:p>
          <a:p>
            <a:pPr lvl="1"/>
            <a:endParaRPr lang="en-US" dirty="0" smtClean="0"/>
          </a:p>
          <a:p>
            <a:pPr lvl="1"/>
            <a:endParaRPr lang="en-US" dirty="0" smtClean="0"/>
          </a:p>
          <a:p>
            <a:pPr lvl="1"/>
            <a:endParaRPr lang="en-US" dirty="0" smtClean="0"/>
          </a:p>
          <a:p>
            <a:pPr lvl="1"/>
            <a:endParaRPr lang="en-US" dirty="0" smtClean="0"/>
          </a:p>
        </p:txBody>
      </p:sp>
      <p:graphicFrame>
        <p:nvGraphicFramePr>
          <p:cNvPr id="11" name="Diagram 10"/>
          <p:cNvGraphicFramePr/>
          <p:nvPr>
            <p:extLst>
              <p:ext uri="{D42A27DB-BD31-4B8C-83A1-F6EECF244321}">
                <p14:modId xmlns:p14="http://schemas.microsoft.com/office/powerpoint/2010/main" val="2122104924"/>
              </p:ext>
            </p:extLst>
          </p:nvPr>
        </p:nvGraphicFramePr>
        <p:xfrm>
          <a:off x="1524000" y="2044178"/>
          <a:ext cx="6096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976298570"/>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dirty="0" smtClean="0">
                          <a:solidFill>
                            <a:schemeClr val="bg1"/>
                          </a:solidFill>
                          <a:latin typeface="Helvetica Neue" charset="0"/>
                          <a:ea typeface="Helvetica Neue" charset="0"/>
                          <a:cs typeface="Helvetica Neue" charset="0"/>
                        </a:rPr>
                        <a:t>Introduction</a:t>
                      </a:r>
                      <a:endParaRPr lang="en-US" sz="1600" b="0" dirty="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Overview</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1</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2</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Future Work</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Tree>
    <p:extLst>
      <p:ext uri="{BB962C8B-B14F-4D97-AF65-F5344CB8AC3E}">
        <p14:creationId xmlns:p14="http://schemas.microsoft.com/office/powerpoint/2010/main" val="1036942230"/>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mtClean="0"/>
              <a:t>Future work: Helping </a:t>
            </a:r>
            <a:r>
              <a:rPr lang="en-US"/>
              <a:t>teachers to do work with data</a:t>
            </a:r>
          </a:p>
        </p:txBody>
      </p:sp>
      <p:sp>
        <p:nvSpPr>
          <p:cNvPr id="3" name="Content Placeholder 2"/>
          <p:cNvSpPr>
            <a:spLocks noGrp="1"/>
          </p:cNvSpPr>
          <p:nvPr>
            <p:ph idx="1"/>
          </p:nvPr>
        </p:nvSpPr>
        <p:spPr/>
        <p:txBody>
          <a:bodyPr>
            <a:normAutofit fontScale="92500"/>
          </a:bodyPr>
          <a:lstStyle/>
          <a:p>
            <a:r>
              <a:rPr lang="en-US" dirty="0" smtClean="0">
                <a:solidFill>
                  <a:srgbClr val="212121"/>
                </a:solidFill>
                <a:latin typeface="arial" charset="0"/>
              </a:rPr>
              <a:t>Teachers find </a:t>
            </a:r>
            <a:r>
              <a:rPr lang="en-US" dirty="0">
                <a:solidFill>
                  <a:srgbClr val="212121"/>
                </a:solidFill>
                <a:latin typeface="arial" charset="0"/>
              </a:rPr>
              <a:t>the shift toward more open-ended work with data to be </a:t>
            </a:r>
            <a:r>
              <a:rPr lang="en-US" dirty="0" smtClean="0">
                <a:solidFill>
                  <a:srgbClr val="212121"/>
                </a:solidFill>
                <a:latin typeface="arial" charset="0"/>
              </a:rPr>
              <a:t>challenging</a:t>
            </a:r>
          </a:p>
          <a:p>
            <a:pPr marL="0" indent="0">
              <a:buNone/>
            </a:pPr>
            <a:endParaRPr lang="en-US" dirty="0" smtClean="0">
              <a:solidFill>
                <a:srgbClr val="212121"/>
              </a:solidFill>
              <a:latin typeface="arial" charset="0"/>
            </a:endParaRPr>
          </a:p>
          <a:p>
            <a:r>
              <a:rPr lang="en-US" dirty="0">
                <a:solidFill>
                  <a:srgbClr val="000000"/>
                </a:solidFill>
                <a:latin typeface="HelveticaNeue" charset="0"/>
              </a:rPr>
              <a:t>Engage pre-service and in-service teachers in coursework and opportunities to </a:t>
            </a:r>
            <a:r>
              <a:rPr lang="en-US" dirty="0" smtClean="0">
                <a:solidFill>
                  <a:srgbClr val="000000"/>
                </a:solidFill>
                <a:latin typeface="HelveticaNeue" charset="0"/>
              </a:rPr>
              <a:t>engage in work with data, particularly with computational tools</a:t>
            </a:r>
          </a:p>
          <a:p>
            <a:endParaRPr lang="en-US" dirty="0" smtClean="0">
              <a:solidFill>
                <a:srgbClr val="000000"/>
              </a:solidFill>
              <a:latin typeface="HelveticaNeue" charset="0"/>
            </a:endParaRPr>
          </a:p>
          <a:p>
            <a:r>
              <a:rPr lang="en-US" dirty="0">
                <a:solidFill>
                  <a:srgbClr val="000000"/>
                </a:solidFill>
                <a:latin typeface="HelveticaNeue" charset="0"/>
              </a:rPr>
              <a:t>Opportunities to involve teachers in design and development of technological tools (i.e., support TPACK</a:t>
            </a:r>
            <a:r>
              <a:rPr lang="en-US" dirty="0" smtClean="0">
                <a:solidFill>
                  <a:srgbClr val="000000"/>
                </a:solidFill>
                <a:latin typeface="HelveticaNeue" charset="0"/>
              </a:rPr>
              <a:t>) as a way to bridge educational technology with content areas in methods courses</a:t>
            </a:r>
            <a:endParaRPr lang="en-US" dirty="0">
              <a:solidFill>
                <a:srgbClr val="000000"/>
              </a:solidFill>
              <a:latin typeface="HelveticaNeue" charset="0"/>
            </a:endParaRPr>
          </a:p>
          <a:p>
            <a:endParaRPr lang="en-US" dirty="0">
              <a:solidFill>
                <a:srgbClr val="000000"/>
              </a:solidFill>
              <a:latin typeface="HelveticaNeue" charset="0"/>
            </a:endParaRPr>
          </a:p>
          <a:p>
            <a:pPr marL="0" indent="0" algn="ctr">
              <a:buNone/>
            </a:pPr>
            <a:r>
              <a:rPr lang="en-US" u="sng" dirty="0">
                <a:solidFill>
                  <a:srgbClr val="000000"/>
                </a:solidFill>
                <a:latin typeface="HelveticaNeue" charset="0"/>
              </a:rPr>
              <a:t>Potential for collaborative work across </a:t>
            </a:r>
            <a:r>
              <a:rPr lang="en-US" i="1" u="sng" dirty="0" smtClean="0">
                <a:solidFill>
                  <a:srgbClr val="000000"/>
                </a:solidFill>
                <a:latin typeface="HelveticaNeue" charset="0"/>
              </a:rPr>
              <a:t>TPTE </a:t>
            </a:r>
            <a:r>
              <a:rPr lang="en-US" u="sng" dirty="0" smtClean="0">
                <a:solidFill>
                  <a:srgbClr val="000000"/>
                </a:solidFill>
                <a:latin typeface="HelveticaNeue" charset="0"/>
              </a:rPr>
              <a:t>and teacher </a:t>
            </a:r>
            <a:r>
              <a:rPr lang="en-US" u="sng" dirty="0">
                <a:solidFill>
                  <a:srgbClr val="000000"/>
                </a:solidFill>
                <a:latin typeface="HelveticaNeue" charset="0"/>
              </a:rPr>
              <a:t>preparation </a:t>
            </a:r>
            <a:r>
              <a:rPr lang="en-US" u="sng" dirty="0" smtClean="0">
                <a:solidFill>
                  <a:srgbClr val="000000"/>
                </a:solidFill>
                <a:latin typeface="HelveticaNeue" charset="0"/>
              </a:rPr>
              <a:t>coursework</a:t>
            </a:r>
            <a:endParaRPr lang="en-US" u="sng" dirty="0">
              <a:solidFill>
                <a:srgbClr val="000000"/>
              </a:solidFill>
              <a:latin typeface="HelveticaNeue"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00484913"/>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smtClean="0">
                          <a:solidFill>
                            <a:srgbClr val="B5B8C4"/>
                          </a:solidFill>
                          <a:latin typeface="Helvetica Neue" charset="0"/>
                          <a:ea typeface="Helvetica Neue" charset="0"/>
                          <a:cs typeface="Helvetica Neue" charset="0"/>
                        </a:rPr>
                        <a:t>Introduction</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Overview</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Study 1</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Study 2</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chemeClr val="bg1"/>
                          </a:solidFill>
                          <a:latin typeface="Helvetica Neue" charset="0"/>
                          <a:ea typeface="Helvetica Neue" charset="0"/>
                          <a:cs typeface="Helvetica Neue" charset="0"/>
                        </a:rPr>
                        <a:t>Future Work</a:t>
                      </a:r>
                      <a:endParaRPr lang="en-US" sz="1600" b="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Tree>
    <p:extLst>
      <p:ext uri="{BB962C8B-B14F-4D97-AF65-F5344CB8AC3E}">
        <p14:creationId xmlns:p14="http://schemas.microsoft.com/office/powerpoint/2010/main" val="1801295824"/>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986971"/>
            <a:ext cx="8229600" cy="5490029"/>
          </a:xfrm>
        </p:spPr>
        <p:txBody>
          <a:bodyPr>
            <a:normAutofit fontScale="92500" lnSpcReduction="10000"/>
          </a:bodyPr>
          <a:lstStyle/>
          <a:p>
            <a:pPr marL="0" indent="0">
              <a:buNone/>
            </a:pPr>
            <a:endParaRPr lang="en-US" dirty="0" smtClean="0">
              <a:solidFill>
                <a:srgbClr val="212121"/>
              </a:solidFill>
              <a:latin typeface="arial" charset="0"/>
            </a:endParaRPr>
          </a:p>
          <a:p>
            <a:pPr marL="0" indent="0">
              <a:buNone/>
            </a:pPr>
            <a:r>
              <a:rPr lang="en-US" u="sng" dirty="0" smtClean="0"/>
              <a:t>C</a:t>
            </a:r>
            <a:r>
              <a:rPr lang="en-US" u="sng" dirty="0" smtClean="0">
                <a:solidFill>
                  <a:srgbClr val="000000"/>
                </a:solidFill>
                <a:latin typeface="HelveticaNeue" charset="0"/>
              </a:rPr>
              <a:t>ollaborative work across </a:t>
            </a:r>
            <a:r>
              <a:rPr lang="en-US" i="1" u="sng" dirty="0" smtClean="0">
                <a:solidFill>
                  <a:srgbClr val="000000"/>
                </a:solidFill>
                <a:latin typeface="HelveticaNeue" charset="0"/>
              </a:rPr>
              <a:t>TPTE </a:t>
            </a:r>
            <a:r>
              <a:rPr lang="en-US" u="sng" dirty="0" smtClean="0">
                <a:solidFill>
                  <a:srgbClr val="000000"/>
                </a:solidFill>
                <a:latin typeface="HelveticaNeue" charset="0"/>
              </a:rPr>
              <a:t>and teacher preparation coursework:</a:t>
            </a:r>
            <a:endParaRPr lang="en-US" u="sng" dirty="0">
              <a:solidFill>
                <a:srgbClr val="000000"/>
              </a:solidFill>
              <a:latin typeface="HelveticaNeue" charset="0"/>
            </a:endParaRPr>
          </a:p>
          <a:p>
            <a:pPr marL="0" indent="0">
              <a:buNone/>
            </a:pPr>
            <a:endParaRPr lang="en-US" dirty="0">
              <a:solidFill>
                <a:srgbClr val="000000"/>
              </a:solidFill>
              <a:latin typeface="HelveticaNeue" charset="0"/>
            </a:endParaRPr>
          </a:p>
          <a:p>
            <a:pPr marL="0" indent="0">
              <a:buNone/>
            </a:pPr>
            <a:r>
              <a:rPr lang="en-US" dirty="0" smtClean="0">
                <a:solidFill>
                  <a:srgbClr val="000000"/>
                </a:solidFill>
                <a:latin typeface="HelveticaNeue" charset="0"/>
              </a:rPr>
              <a:t>Engage </a:t>
            </a:r>
            <a:r>
              <a:rPr lang="en-US" dirty="0">
                <a:solidFill>
                  <a:srgbClr val="000000"/>
                </a:solidFill>
                <a:latin typeface="HelveticaNeue" charset="0"/>
              </a:rPr>
              <a:t>pre-service and in-service </a:t>
            </a:r>
            <a:r>
              <a:rPr lang="en-US" dirty="0" smtClean="0">
                <a:solidFill>
                  <a:srgbClr val="000000"/>
                </a:solidFill>
                <a:latin typeface="HelveticaNeue" charset="0"/>
              </a:rPr>
              <a:t>teachers and students at the graduate levels levels:</a:t>
            </a:r>
          </a:p>
          <a:p>
            <a:r>
              <a:rPr lang="en-US" dirty="0" smtClean="0">
                <a:solidFill>
                  <a:srgbClr val="000000"/>
                </a:solidFill>
                <a:latin typeface="HelveticaNeue" charset="0"/>
              </a:rPr>
              <a:t>Science and mathematics teaching methods (feedback loops)</a:t>
            </a:r>
          </a:p>
          <a:p>
            <a:r>
              <a:rPr lang="en-US" dirty="0">
                <a:solidFill>
                  <a:srgbClr val="000000"/>
                </a:solidFill>
                <a:latin typeface="HelveticaNeue" charset="0"/>
              </a:rPr>
              <a:t>S</a:t>
            </a:r>
            <a:r>
              <a:rPr lang="en-US" dirty="0" smtClean="0">
                <a:solidFill>
                  <a:srgbClr val="000000"/>
                </a:solidFill>
                <a:latin typeface="HelveticaNeue" charset="0"/>
              </a:rPr>
              <a:t>imulation </a:t>
            </a:r>
            <a:r>
              <a:rPr lang="en-US" dirty="0">
                <a:solidFill>
                  <a:srgbClr val="000000"/>
                </a:solidFill>
                <a:latin typeface="HelveticaNeue" charset="0"/>
              </a:rPr>
              <a:t>and modeling</a:t>
            </a:r>
          </a:p>
          <a:p>
            <a:r>
              <a:rPr lang="en-US" dirty="0" smtClean="0">
                <a:solidFill>
                  <a:srgbClr val="000000"/>
                </a:solidFill>
                <a:latin typeface="HelveticaNeue" charset="0"/>
              </a:rPr>
              <a:t>Creation and use of data products for teaching and research</a:t>
            </a:r>
            <a:endParaRPr lang="en-US" dirty="0">
              <a:solidFill>
                <a:srgbClr val="000000"/>
              </a:solidFill>
              <a:latin typeface="HelveticaNeue" charset="0"/>
            </a:endParaRPr>
          </a:p>
          <a:p>
            <a:endParaRPr lang="en-US" dirty="0" smtClean="0">
              <a:solidFill>
                <a:srgbClr val="000000"/>
              </a:solidFill>
              <a:latin typeface="HelveticaNeue" charset="0"/>
            </a:endParaRPr>
          </a:p>
          <a:p>
            <a:pPr marL="0" indent="0">
              <a:buNone/>
            </a:pPr>
            <a:r>
              <a:rPr lang="en-US" dirty="0">
                <a:solidFill>
                  <a:srgbClr val="000000"/>
                </a:solidFill>
                <a:latin typeface="HelveticaNeue" charset="0"/>
              </a:rPr>
              <a:t>Opportunities to involve teachers in design and development of technological tools (i.e., support </a:t>
            </a:r>
            <a:r>
              <a:rPr lang="en-US" dirty="0" smtClean="0">
                <a:solidFill>
                  <a:srgbClr val="000000"/>
                </a:solidFill>
                <a:latin typeface="HelveticaNeue" charset="0"/>
              </a:rPr>
              <a:t>TPACK):</a:t>
            </a:r>
          </a:p>
          <a:p>
            <a:r>
              <a:rPr lang="en-US" dirty="0" smtClean="0">
                <a:solidFill>
                  <a:srgbClr val="000000"/>
                </a:solidFill>
                <a:latin typeface="HelveticaNeue" charset="0"/>
              </a:rPr>
              <a:t>Educational technology and technology integration</a:t>
            </a:r>
          </a:p>
          <a:p>
            <a:r>
              <a:rPr lang="en-US" dirty="0" smtClean="0">
                <a:solidFill>
                  <a:srgbClr val="000000"/>
                </a:solidFill>
                <a:latin typeface="HelveticaNeue" charset="0"/>
              </a:rPr>
              <a:t>Project-based learning courses in </a:t>
            </a:r>
            <a:r>
              <a:rPr lang="en-US" dirty="0" err="1" smtClean="0">
                <a:solidFill>
                  <a:srgbClr val="000000"/>
                </a:solidFill>
                <a:latin typeface="HelveticaNeue" charset="0"/>
              </a:rPr>
              <a:t>VolsTeach</a:t>
            </a:r>
            <a:endParaRPr lang="en-US" dirty="0" smtClean="0">
              <a:solidFill>
                <a:srgbClr val="000000"/>
              </a:solidFill>
              <a:latin typeface="HelveticaNeue" charset="0"/>
            </a:endParaRPr>
          </a:p>
          <a:p>
            <a:r>
              <a:rPr lang="en-US" dirty="0" smtClean="0">
                <a:solidFill>
                  <a:srgbClr val="000000"/>
                </a:solidFill>
                <a:latin typeface="HelveticaNeue" charset="0"/>
              </a:rPr>
              <a:t>Use of technologies </a:t>
            </a:r>
            <a:r>
              <a:rPr lang="mr-IN" dirty="0" smtClean="0">
                <a:solidFill>
                  <a:srgbClr val="000000"/>
                </a:solidFill>
                <a:latin typeface="HelveticaNeue" charset="0"/>
              </a:rPr>
              <a:t>–</a:t>
            </a:r>
            <a:r>
              <a:rPr lang="en-US" dirty="0" smtClean="0">
                <a:solidFill>
                  <a:srgbClr val="000000"/>
                </a:solidFill>
                <a:latin typeface="HelveticaNeue" charset="0"/>
              </a:rPr>
              <a:t> like social media </a:t>
            </a:r>
            <a:r>
              <a:rPr lang="mr-IN" dirty="0" smtClean="0">
                <a:solidFill>
                  <a:srgbClr val="000000"/>
                </a:solidFill>
                <a:latin typeface="HelveticaNeue" charset="0"/>
              </a:rPr>
              <a:t>–</a:t>
            </a:r>
            <a:r>
              <a:rPr lang="en-US" dirty="0" smtClean="0">
                <a:solidFill>
                  <a:srgbClr val="000000"/>
                </a:solidFill>
                <a:latin typeface="HelveticaNeue" charset="0"/>
              </a:rPr>
              <a:t> as part of minors</a:t>
            </a:r>
          </a:p>
        </p:txBody>
      </p:sp>
      <p:graphicFrame>
        <p:nvGraphicFramePr>
          <p:cNvPr id="6" name="Table 5"/>
          <p:cNvGraphicFramePr>
            <a:graphicFrameLocks noGrp="1"/>
          </p:cNvGraphicFramePr>
          <p:nvPr>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dirty="0" smtClean="0">
                          <a:solidFill>
                            <a:srgbClr val="B5B8C4"/>
                          </a:solidFill>
                          <a:latin typeface="Helvetica Neue" charset="0"/>
                          <a:ea typeface="Helvetica Neue" charset="0"/>
                          <a:cs typeface="Helvetica Neue" charset="0"/>
                        </a:rPr>
                        <a:t>Introduction</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Overview</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1</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2</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chemeClr val="bg1"/>
                          </a:solidFill>
                          <a:latin typeface="Helvetica Neue" charset="0"/>
                          <a:ea typeface="Helvetica Neue" charset="0"/>
                          <a:cs typeface="Helvetica Neue" charset="0"/>
                        </a:rPr>
                        <a:t>Future Work</a:t>
                      </a:r>
                      <a:endParaRPr lang="en-US" sz="1600" b="0" dirty="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Tree>
    <p:extLst>
      <p:ext uri="{BB962C8B-B14F-4D97-AF65-F5344CB8AC3E}">
        <p14:creationId xmlns:p14="http://schemas.microsoft.com/office/powerpoint/2010/main" val="1075365373"/>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533400"/>
            <a:ext cx="8686799" cy="990600"/>
          </a:xfrm>
        </p:spPr>
        <p:txBody>
          <a:bodyPr>
            <a:normAutofit fontScale="90000"/>
          </a:bodyPr>
          <a:lstStyle/>
          <a:p>
            <a:r>
              <a:rPr lang="en-US" dirty="0" smtClean="0"/>
              <a:t>Teachers’ support for work with data: Building STEM leadership through networks</a:t>
            </a:r>
            <a:endParaRPr lang="en-US" dirty="0"/>
          </a:p>
        </p:txBody>
      </p:sp>
      <p:sp>
        <p:nvSpPr>
          <p:cNvPr id="3" name="Content Placeholder 2"/>
          <p:cNvSpPr>
            <a:spLocks noGrp="1"/>
          </p:cNvSpPr>
          <p:nvPr>
            <p:ph idx="1"/>
          </p:nvPr>
        </p:nvSpPr>
        <p:spPr/>
        <p:txBody>
          <a:bodyPr anchor="ctr">
            <a:normAutofit lnSpcReduction="10000"/>
          </a:bodyPr>
          <a:lstStyle/>
          <a:p>
            <a:r>
              <a:rPr lang="en-US" dirty="0" smtClean="0">
                <a:solidFill>
                  <a:srgbClr val="000000"/>
                </a:solidFill>
                <a:latin typeface="HelveticaNeue" charset="0"/>
              </a:rPr>
              <a:t>Work across content areas in educational technology, science education, and mathematics education teacher preparation coursework</a:t>
            </a:r>
          </a:p>
          <a:p>
            <a:endParaRPr lang="en-US" dirty="0">
              <a:solidFill>
                <a:srgbClr val="000000"/>
              </a:solidFill>
              <a:latin typeface="HelveticaNeue" charset="0"/>
            </a:endParaRPr>
          </a:p>
          <a:p>
            <a:r>
              <a:rPr lang="en-US" dirty="0" smtClean="0">
                <a:solidFill>
                  <a:srgbClr val="000000"/>
                </a:solidFill>
                <a:latin typeface="HelveticaNeue" charset="0"/>
              </a:rPr>
              <a:t>Build teachers and administrators purposeful uses of educational technology (i.e., simulation, work with data)</a:t>
            </a:r>
          </a:p>
          <a:p>
            <a:endParaRPr lang="en-US" dirty="0">
              <a:solidFill>
                <a:srgbClr val="000000"/>
              </a:solidFill>
              <a:latin typeface="HelveticaNeue" charset="0"/>
            </a:endParaRPr>
          </a:p>
          <a:p>
            <a:r>
              <a:rPr lang="en-US" dirty="0" smtClean="0">
                <a:solidFill>
                  <a:srgbClr val="000000"/>
                </a:solidFill>
                <a:latin typeface="HelveticaNeue" charset="0"/>
              </a:rPr>
              <a:t>Work with teachers in </a:t>
            </a:r>
            <a:r>
              <a:rPr lang="en-US" i="1" dirty="0" smtClean="0">
                <a:solidFill>
                  <a:srgbClr val="000000"/>
                </a:solidFill>
                <a:latin typeface="HelveticaNeue" charset="0"/>
              </a:rPr>
              <a:t>Knox County Schools </a:t>
            </a:r>
            <a:r>
              <a:rPr lang="en-US" dirty="0" smtClean="0">
                <a:solidFill>
                  <a:srgbClr val="000000"/>
                </a:solidFill>
                <a:latin typeface="HelveticaNeue" charset="0"/>
              </a:rPr>
              <a:t>focused </a:t>
            </a:r>
            <a:r>
              <a:rPr lang="en-US" dirty="0" smtClean="0">
                <a:solidFill>
                  <a:srgbClr val="000000"/>
                </a:solidFill>
                <a:latin typeface="HelveticaNeue" charset="0"/>
              </a:rPr>
              <a:t>around online (i.e., social media) and face-to-face </a:t>
            </a:r>
            <a:r>
              <a:rPr lang="en-US" dirty="0" smtClean="0">
                <a:solidFill>
                  <a:srgbClr val="000000"/>
                </a:solidFill>
                <a:latin typeface="HelveticaNeue" charset="0"/>
              </a:rPr>
              <a:t>PLNs</a:t>
            </a:r>
          </a:p>
          <a:p>
            <a:pPr lvl="1"/>
            <a:r>
              <a:rPr lang="en-US" dirty="0" smtClean="0">
                <a:solidFill>
                  <a:srgbClr val="000000"/>
                </a:solidFill>
                <a:latin typeface="HelveticaNeue" charset="0"/>
              </a:rPr>
              <a:t>STEM “Integration” vs. “Positive Feedback Loops” in STEM</a:t>
            </a:r>
            <a:endParaRPr lang="en-US" dirty="0" smtClean="0">
              <a:solidFill>
                <a:srgbClr val="000000"/>
              </a:solidFill>
              <a:latin typeface="HelveticaNeue" charset="0"/>
            </a:endParaRPr>
          </a:p>
          <a:p>
            <a:endParaRPr lang="en-US" dirty="0">
              <a:solidFill>
                <a:srgbClr val="000000"/>
              </a:solidFill>
              <a:latin typeface="HelveticaNeue" charset="0"/>
            </a:endParaRPr>
          </a:p>
          <a:p>
            <a:pPr marL="0" indent="0" algn="ctr">
              <a:buNone/>
            </a:pPr>
            <a:r>
              <a:rPr lang="en-US" u="sng" dirty="0" smtClean="0">
                <a:solidFill>
                  <a:srgbClr val="000000"/>
                </a:solidFill>
                <a:latin typeface="HelveticaNeue" charset="0"/>
              </a:rPr>
              <a:t>Potential for </a:t>
            </a:r>
            <a:r>
              <a:rPr lang="en-US" u="sng" dirty="0">
                <a:solidFill>
                  <a:srgbClr val="000000"/>
                </a:solidFill>
                <a:latin typeface="HelveticaNeue" charset="0"/>
              </a:rPr>
              <a:t>research-practices partnerships and </a:t>
            </a:r>
            <a:r>
              <a:rPr lang="en-US" u="sng" dirty="0" smtClean="0">
                <a:solidFill>
                  <a:srgbClr val="000000"/>
                </a:solidFill>
                <a:latin typeface="HelveticaNeue" charset="0"/>
              </a:rPr>
              <a:t>funding</a:t>
            </a:r>
            <a:endParaRPr lang="en-US" u="sng" dirty="0">
              <a:solidFill>
                <a:srgbClr val="000000"/>
              </a:solidFill>
              <a:latin typeface="HelveticaNeue"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00484913"/>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dirty="0" smtClean="0">
                          <a:solidFill>
                            <a:srgbClr val="B5B8C4"/>
                          </a:solidFill>
                          <a:latin typeface="Helvetica Neue" charset="0"/>
                          <a:ea typeface="Helvetica Neue" charset="0"/>
                          <a:cs typeface="Helvetica Neue" charset="0"/>
                        </a:rPr>
                        <a:t>Introduction</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Overview</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1</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2</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chemeClr val="bg1"/>
                          </a:solidFill>
                          <a:latin typeface="Helvetica Neue" charset="0"/>
                          <a:ea typeface="Helvetica Neue" charset="0"/>
                          <a:cs typeface="Helvetica Neue" charset="0"/>
                        </a:rPr>
                        <a:t>Future Work</a:t>
                      </a:r>
                      <a:endParaRPr lang="en-US" sz="1600" b="0" dirty="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Tree>
    <p:extLst>
      <p:ext uri="{BB962C8B-B14F-4D97-AF65-F5344CB8AC3E}">
        <p14:creationId xmlns:p14="http://schemas.microsoft.com/office/powerpoint/2010/main" val="1031827380"/>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val 7"/>
          <p:cNvSpPr/>
          <p:nvPr/>
        </p:nvSpPr>
        <p:spPr>
          <a:xfrm>
            <a:off x="1913481" y="1417659"/>
            <a:ext cx="5317038" cy="5317038"/>
          </a:xfrm>
          <a:prstGeom prst="ellipse">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normAutofit/>
          </a:bodyPr>
          <a:lstStyle/>
          <a:p>
            <a:r>
              <a:rPr lang="en-US" dirty="0" smtClean="0"/>
              <a:t>Research focused on work with data</a:t>
            </a:r>
            <a:endParaRPr lang="en-US" dirty="0"/>
          </a:p>
        </p:txBody>
      </p:sp>
      <p:sp>
        <p:nvSpPr>
          <p:cNvPr id="3" name="Content Placeholder 2"/>
          <p:cNvSpPr>
            <a:spLocks noGrp="1"/>
          </p:cNvSpPr>
          <p:nvPr>
            <p:ph idx="1"/>
          </p:nvPr>
        </p:nvSpPr>
        <p:spPr>
          <a:xfrm>
            <a:off x="457200" y="1637778"/>
            <a:ext cx="8229600" cy="4876800"/>
          </a:xfrm>
        </p:spPr>
        <p:txBody>
          <a:bodyPr/>
          <a:lstStyle/>
          <a:p>
            <a:endParaRPr lang="en-US"/>
          </a:p>
          <a:p>
            <a:pPr lvl="1"/>
            <a:endParaRPr lang="en-US"/>
          </a:p>
          <a:p>
            <a:pPr lvl="1"/>
            <a:endParaRPr lang="en-US" smtClean="0"/>
          </a:p>
          <a:p>
            <a:pPr lvl="1"/>
            <a:endParaRPr lang="en-US" smtClean="0"/>
          </a:p>
          <a:p>
            <a:pPr lvl="1"/>
            <a:endParaRPr lang="en-US" smtClean="0"/>
          </a:p>
          <a:p>
            <a:pPr lvl="1"/>
            <a:endParaRPr lang="en-US" smtClean="0"/>
          </a:p>
        </p:txBody>
      </p:sp>
      <p:graphicFrame>
        <p:nvGraphicFramePr>
          <p:cNvPr id="4" name="Diagram 3"/>
          <p:cNvGraphicFramePr/>
          <p:nvPr>
            <p:extLst>
              <p:ext uri="{D42A27DB-BD31-4B8C-83A1-F6EECF244321}">
                <p14:modId xmlns:p14="http://schemas.microsoft.com/office/powerpoint/2010/main" val="2009638741"/>
              </p:ext>
            </p:extLst>
          </p:nvPr>
        </p:nvGraphicFramePr>
        <p:xfrm>
          <a:off x="1524000" y="2044178"/>
          <a:ext cx="6096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TextBox 9"/>
          <p:cNvSpPr txBox="1"/>
          <p:nvPr/>
        </p:nvSpPr>
        <p:spPr>
          <a:xfrm>
            <a:off x="7230519" y="3168237"/>
            <a:ext cx="1659699" cy="1815882"/>
          </a:xfrm>
          <a:prstGeom prst="rect">
            <a:avLst/>
          </a:prstGeom>
          <a:noFill/>
        </p:spPr>
        <p:txBody>
          <a:bodyPr wrap="square" rtlCol="0">
            <a:spAutoFit/>
          </a:bodyPr>
          <a:lstStyle/>
          <a:p>
            <a:pPr algn="ctr"/>
            <a:r>
              <a:rPr lang="en-US" sz="1600" smtClean="0">
                <a:latin typeface="Helvetica Neue" charset="0"/>
                <a:ea typeface="Helvetica Neue" charset="0"/>
                <a:cs typeface="Helvetica Neue" charset="0"/>
              </a:rPr>
              <a:t>Curricular standards,</a:t>
            </a:r>
          </a:p>
          <a:p>
            <a:pPr algn="ctr"/>
            <a:r>
              <a:rPr lang="en-US" sz="1600">
                <a:latin typeface="Helvetica Neue" charset="0"/>
                <a:ea typeface="Helvetica Neue" charset="0"/>
                <a:cs typeface="Helvetica Neue" charset="0"/>
              </a:rPr>
              <a:t>r</a:t>
            </a:r>
            <a:r>
              <a:rPr lang="en-US" sz="1600" smtClean="0">
                <a:latin typeface="Helvetica Neue" charset="0"/>
                <a:ea typeface="Helvetica Neue" charset="0"/>
                <a:cs typeface="Helvetica Neue" charset="0"/>
              </a:rPr>
              <a:t>esources,</a:t>
            </a:r>
          </a:p>
          <a:p>
            <a:pPr algn="ctr"/>
            <a:r>
              <a:rPr lang="en-US" sz="1600">
                <a:latin typeface="Helvetica Neue" charset="0"/>
                <a:ea typeface="Helvetica Neue" charset="0"/>
                <a:cs typeface="Helvetica Neue" charset="0"/>
              </a:rPr>
              <a:t>a</a:t>
            </a:r>
            <a:r>
              <a:rPr lang="en-US" sz="1600" smtClean="0">
                <a:latin typeface="Helvetica Neue" charset="0"/>
                <a:ea typeface="Helvetica Neue" charset="0"/>
                <a:cs typeface="Helvetica Neue" charset="0"/>
              </a:rPr>
              <a:t>ssessments, </a:t>
            </a:r>
          </a:p>
          <a:p>
            <a:pPr algn="ctr"/>
            <a:r>
              <a:rPr lang="en-US" sz="1600" smtClean="0">
                <a:latin typeface="Helvetica Neue" charset="0"/>
                <a:ea typeface="Helvetica Neue" charset="0"/>
                <a:cs typeface="Helvetica Neue" charset="0"/>
              </a:rPr>
              <a:t>and technological tools</a:t>
            </a:r>
          </a:p>
        </p:txBody>
      </p:sp>
      <p:graphicFrame>
        <p:nvGraphicFramePr>
          <p:cNvPr id="11" name="Table 10"/>
          <p:cNvGraphicFramePr>
            <a:graphicFrameLocks noGrp="1"/>
          </p:cNvGraphicFramePr>
          <p:nvPr>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smtClean="0">
                          <a:solidFill>
                            <a:srgbClr val="B5B8C4"/>
                          </a:solidFill>
                          <a:latin typeface="Helvetica Neue" charset="0"/>
                          <a:ea typeface="Helvetica Neue" charset="0"/>
                          <a:cs typeface="Helvetica Neue" charset="0"/>
                        </a:rPr>
                        <a:t>Introduction</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Overview</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Study 1</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Study 2</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chemeClr val="bg1"/>
                          </a:solidFill>
                          <a:latin typeface="Helvetica Neue" charset="0"/>
                          <a:ea typeface="Helvetica Neue" charset="0"/>
                          <a:cs typeface="Helvetica Neue" charset="0"/>
                        </a:rPr>
                        <a:t>Future Work</a:t>
                      </a:r>
                      <a:endParaRPr lang="en-US" sz="1600" b="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
        <p:nvSpPr>
          <p:cNvPr id="9" name="TextBox 8"/>
          <p:cNvSpPr txBox="1"/>
          <p:nvPr/>
        </p:nvSpPr>
        <p:spPr>
          <a:xfrm>
            <a:off x="208311" y="1485489"/>
            <a:ext cx="1954060" cy="1631216"/>
          </a:xfrm>
          <a:prstGeom prst="rect">
            <a:avLst/>
          </a:prstGeom>
          <a:noFill/>
        </p:spPr>
        <p:txBody>
          <a:bodyPr wrap="square" rtlCol="0">
            <a:spAutoFit/>
          </a:bodyPr>
          <a:lstStyle/>
          <a:p>
            <a:pPr algn="ctr"/>
            <a:r>
              <a:rPr lang="en-US" sz="2000" i="1" smtClean="0">
                <a:latin typeface="Helvetica Neue" charset="0"/>
                <a:ea typeface="Helvetica Neue" charset="0"/>
                <a:cs typeface="Helvetica Neue" charset="0"/>
              </a:rPr>
              <a:t>Researchers’ design </a:t>
            </a:r>
            <a:r>
              <a:rPr lang="en-US" sz="2000" i="1">
                <a:latin typeface="Helvetica Neue" charset="0"/>
                <a:ea typeface="Helvetica Neue" charset="0"/>
                <a:cs typeface="Helvetica Neue" charset="0"/>
              </a:rPr>
              <a:t>and development of contexts </a:t>
            </a:r>
            <a:r>
              <a:rPr lang="en-US" sz="2000" i="1" smtClean="0">
                <a:latin typeface="Helvetica Neue" charset="0"/>
                <a:ea typeface="Helvetica Neue" charset="0"/>
                <a:cs typeface="Helvetica Neue" charset="0"/>
              </a:rPr>
              <a:t>for </a:t>
            </a:r>
            <a:r>
              <a:rPr lang="en-US" sz="2000" i="1">
                <a:latin typeface="Helvetica Neue" charset="0"/>
                <a:ea typeface="Helvetica Neue" charset="0"/>
                <a:cs typeface="Helvetica Neue" charset="0"/>
              </a:rPr>
              <a:t>work with data </a:t>
            </a:r>
          </a:p>
        </p:txBody>
      </p:sp>
    </p:spTree>
    <p:extLst>
      <p:ext uri="{BB962C8B-B14F-4D97-AF65-F5344CB8AC3E}">
        <p14:creationId xmlns:p14="http://schemas.microsoft.com/office/powerpoint/2010/main" val="1013812629"/>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mtClean="0"/>
              <a:t>References</a:t>
            </a:r>
          </a:p>
        </p:txBody>
      </p:sp>
      <p:sp>
        <p:nvSpPr>
          <p:cNvPr id="3" name="Content Placeholder 2"/>
          <p:cNvSpPr>
            <a:spLocks noGrp="1"/>
          </p:cNvSpPr>
          <p:nvPr>
            <p:ph idx="1"/>
          </p:nvPr>
        </p:nvSpPr>
        <p:spPr/>
        <p:txBody>
          <a:bodyPr>
            <a:noAutofit/>
          </a:bodyPr>
          <a:lstStyle/>
          <a:p>
            <a:pPr marL="460375" indent="-446088">
              <a:buNone/>
            </a:pPr>
            <a:r>
              <a:rPr lang="en-US" sz="1050" dirty="0" err="1"/>
              <a:t>Beymer</a:t>
            </a:r>
            <a:r>
              <a:rPr lang="en-US" sz="1050" dirty="0"/>
              <a:t>, P. N., Rosenberg, J. M., Schmidt, J. A., &amp; </a:t>
            </a:r>
            <a:r>
              <a:rPr lang="en-US" sz="1050" dirty="0" err="1"/>
              <a:t>Naftzger</a:t>
            </a:r>
            <a:r>
              <a:rPr lang="en-US" sz="1050" dirty="0"/>
              <a:t>, N. (in press). Examining relationships between choice, affect, and engagement in out-of-school time STEM programs. </a:t>
            </a:r>
            <a:r>
              <a:rPr lang="en-US" sz="1050" i="1" dirty="0"/>
              <a:t>Journal of Youth and Adolescence.</a:t>
            </a:r>
            <a:endParaRPr lang="en-US" sz="1050" dirty="0"/>
          </a:p>
          <a:p>
            <a:pPr marL="460375" indent="-446088">
              <a:buNone/>
            </a:pPr>
            <a:r>
              <a:rPr lang="en-US" sz="1050" dirty="0"/>
              <a:t>Cobb, P., Confrey, J., </a:t>
            </a:r>
            <a:r>
              <a:rPr lang="en-US" sz="1050" dirty="0" err="1"/>
              <a:t>diSessa</a:t>
            </a:r>
            <a:r>
              <a:rPr lang="en-US" sz="1050" dirty="0"/>
              <a:t>, A., Lehrer, R., &amp; Schauble, L. (2003). Design experiments in educational research. Educational Researcher, 32 (1), 9-13. </a:t>
            </a:r>
          </a:p>
          <a:p>
            <a:pPr marL="460375" indent="-446088">
              <a:buNone/>
            </a:pPr>
            <a:r>
              <a:rPr lang="en-US" sz="1050" dirty="0"/>
              <a:t>Hancock, C., Kaput, J. J., &amp; Goldsmith, L. T. (1992). Authentic inquiry with data: Critical barriers to classroom implementation. </a:t>
            </a:r>
            <a:r>
              <a:rPr lang="en-US" sz="1050" i="1" dirty="0"/>
              <a:t>Educational Psychologist, 27</a:t>
            </a:r>
            <a:r>
              <a:rPr lang="en-US" sz="1050" dirty="0"/>
              <a:t>(3), 337-364.</a:t>
            </a:r>
          </a:p>
          <a:p>
            <a:pPr marL="460375" indent="-446088">
              <a:buNone/>
            </a:pPr>
            <a:r>
              <a:rPr lang="en-US" sz="1050" dirty="0"/>
              <a:t>Keenan, S., Rosenberg, J. M., </a:t>
            </a:r>
            <a:r>
              <a:rPr lang="en-US" sz="1050" dirty="0" err="1"/>
              <a:t>Greenhalgh</a:t>
            </a:r>
            <a:r>
              <a:rPr lang="en-US" sz="1050" dirty="0"/>
              <a:t>, S. P. &amp; Koehler, M. J. (2016). Examining teachers’ technology use through digital portfolios. In </a:t>
            </a:r>
            <a:r>
              <a:rPr lang="en-US" sz="1050" i="1" dirty="0"/>
              <a:t>Proceedings of Society for Information Technology &amp; Teacher Education International Conference 2016</a:t>
            </a:r>
            <a:r>
              <a:rPr lang="en-US" sz="1050" dirty="0"/>
              <a:t> (pp. 1084-1091). Chesapeake, VA: Association for the Advancement of Computing in Education (AACE). Retrieved from </a:t>
            </a:r>
            <a:r>
              <a:rPr lang="en-US" sz="1050" u="sng" dirty="0">
                <a:hlinkClick r:id="rId3"/>
              </a:rPr>
              <a:t>http://</a:t>
            </a:r>
            <a:r>
              <a:rPr lang="en-US" sz="1050" u="sng" dirty="0" err="1" smtClean="0"/>
              <a:t>www.editlib.org</a:t>
            </a:r>
            <a:r>
              <a:rPr lang="en-US" sz="1050" u="sng" dirty="0" smtClean="0"/>
              <a:t>/p/171824</a:t>
            </a:r>
            <a:endParaRPr lang="en-US" sz="1050" dirty="0"/>
          </a:p>
          <a:p>
            <a:pPr marL="460375" indent="-446088">
              <a:buNone/>
            </a:pPr>
            <a:r>
              <a:rPr lang="en-US" sz="1050" dirty="0"/>
              <a:t>Koehler, M. J., </a:t>
            </a:r>
            <a:r>
              <a:rPr lang="en-US" sz="1050" dirty="0" err="1"/>
              <a:t>Greenhalgh</a:t>
            </a:r>
            <a:r>
              <a:rPr lang="en-US" sz="1050" dirty="0"/>
              <a:t>, S. P., Rosenberg, M. J., &amp; Keenan, S. (2017). What the tech is going on with digital teaching portfolios? Using the TPACK framework to analyze teachers’ technological understanding. </a:t>
            </a:r>
            <a:r>
              <a:rPr lang="en-US" sz="1050" i="1" dirty="0"/>
              <a:t>Journal of Technology and Teacher Education, 25</a:t>
            </a:r>
            <a:r>
              <a:rPr lang="en-US" sz="1050" dirty="0"/>
              <a:t>, 31-59. http://</a:t>
            </a:r>
            <a:r>
              <a:rPr lang="en-US" sz="1050" dirty="0" err="1"/>
              <a:t>www.learntechlib.org</a:t>
            </a:r>
            <a:r>
              <a:rPr lang="en-US" sz="1050" dirty="0"/>
              <a:t>/p/173346/</a:t>
            </a:r>
          </a:p>
          <a:p>
            <a:pPr marL="460375" indent="-446088">
              <a:buNone/>
            </a:pPr>
            <a:r>
              <a:rPr lang="en-US" sz="1050" dirty="0"/>
              <a:t>Krist, C., &amp; Rosenberg, J. M. (2016). Finding patterns in and refining characterizations of students’ epistemic cognition: A computational approach</a:t>
            </a:r>
            <a:r>
              <a:rPr lang="en-US" sz="1050" i="1" dirty="0"/>
              <a:t>.</a:t>
            </a:r>
            <a:r>
              <a:rPr lang="en-US" sz="1050" dirty="0"/>
              <a:t> In </a:t>
            </a:r>
            <a:r>
              <a:rPr lang="en-US" sz="1050" dirty="0" err="1"/>
              <a:t>Looi</a:t>
            </a:r>
            <a:r>
              <a:rPr lang="en-US" sz="1050" dirty="0"/>
              <a:t>, C.-K., </a:t>
            </a:r>
            <a:r>
              <a:rPr lang="en-US" sz="1050" dirty="0" err="1"/>
              <a:t>Polman</a:t>
            </a:r>
            <a:r>
              <a:rPr lang="en-US" sz="1050" dirty="0"/>
              <a:t>, J., Cress, U., &amp; </a:t>
            </a:r>
            <a:r>
              <a:rPr lang="en-US" sz="1050" dirty="0" err="1"/>
              <a:t>Reimann</a:t>
            </a:r>
            <a:r>
              <a:rPr lang="en-US" sz="1050" dirty="0"/>
              <a:t>, P. (Eds.), </a:t>
            </a:r>
            <a:r>
              <a:rPr lang="en-US" sz="1050" i="1" dirty="0"/>
              <a:t>Transforming Learning, Empowering Learners: The International Conference of the Learning Sciences Proceedings 2016</a:t>
            </a:r>
            <a:r>
              <a:rPr lang="en-US" sz="1050" dirty="0"/>
              <a:t> (Vol. 2, pp. 1223-1224). Singapore, Singapore: ICLS. </a:t>
            </a:r>
          </a:p>
          <a:p>
            <a:pPr marL="460375" indent="-446088">
              <a:buNone/>
            </a:pPr>
            <a:r>
              <a:rPr lang="en-US" sz="1050" dirty="0"/>
              <a:t>Lehrer, R. &amp; Schauble, L. (2015). Developing scientific thinking. In L. S. </a:t>
            </a:r>
            <a:r>
              <a:rPr lang="en-US" sz="1050" dirty="0" err="1"/>
              <a:t>Liben</a:t>
            </a:r>
            <a:r>
              <a:rPr lang="en-US" sz="1050" dirty="0"/>
              <a:t> &amp; U. Müller (Eds.), Cognitive processes. Handbook of child psychology and developmental science (Vol. 2, 7th ed., pp. 671-174). Hoboken, NJ: Wiley. </a:t>
            </a:r>
          </a:p>
          <a:p>
            <a:pPr marL="460375" indent="-446088">
              <a:buNone/>
            </a:pPr>
            <a:r>
              <a:rPr lang="en-US" sz="1050" dirty="0"/>
              <a:t>McNeill, K. L., &amp; Berland, L. (2017). What is (or should be) scientific evidence use in k‐12 classrooms? </a:t>
            </a:r>
            <a:r>
              <a:rPr lang="en-US" sz="1050" i="1" dirty="0"/>
              <a:t>Journal of Research in Science Teaching, 54</a:t>
            </a:r>
            <a:r>
              <a:rPr lang="en-US" sz="1050" dirty="0"/>
              <a:t>(5), 672-689.</a:t>
            </a:r>
          </a:p>
          <a:p>
            <a:pPr marL="460375" indent="-446088">
              <a:buNone/>
            </a:pPr>
            <a:r>
              <a:rPr lang="en-US" sz="1050" dirty="0" smtClean="0"/>
              <a:t>National </a:t>
            </a:r>
            <a:r>
              <a:rPr lang="en-US" sz="1050" dirty="0"/>
              <a:t>Research Council. (2012). </a:t>
            </a:r>
            <a:r>
              <a:rPr lang="en-US" sz="1050" i="1" dirty="0"/>
              <a:t>A framework for K-12 science education: Practices, crosscutting concepts, and core ideas</a:t>
            </a:r>
            <a:r>
              <a:rPr lang="en-US" sz="1050" dirty="0"/>
              <a:t>. Washington, DC: The National Academies Press.</a:t>
            </a:r>
          </a:p>
          <a:p>
            <a:pPr marL="460375" indent="-446088">
              <a:buNone/>
            </a:pPr>
            <a:r>
              <a:rPr lang="en-US" sz="1050" dirty="0"/>
              <a:t>NGSS Lead States. (2013). Next generation science standards: For states, by states. Washington, DC: National Academies Press.</a:t>
            </a:r>
          </a:p>
          <a:p>
            <a:pPr marL="460375" indent="-446088">
              <a:buNone/>
            </a:pPr>
            <a:r>
              <a:rPr lang="en-US" sz="1050" dirty="0"/>
              <a:t>Rosenberg, J. M. (2017). Opportunities for engaging students in “data practices” in online science classes. </a:t>
            </a:r>
            <a:r>
              <a:rPr lang="en-US" sz="1050" i="1" dirty="0"/>
              <a:t>Michigan Virtual Learning Research Institute Blog: Research, Policy, Innovation &amp; Networks</a:t>
            </a:r>
            <a:r>
              <a:rPr lang="en-US" sz="1050" dirty="0"/>
              <a:t>. https://</a:t>
            </a:r>
            <a:r>
              <a:rPr lang="en-US" sz="1050" dirty="0" err="1"/>
              <a:t>mvlri.org</a:t>
            </a:r>
            <a:r>
              <a:rPr lang="en-US" sz="1050" dirty="0"/>
              <a:t>/blog/opportunities-engaging-students-data-practices-online-science-classes</a:t>
            </a:r>
            <a:r>
              <a:rPr lang="en-US" sz="1050" dirty="0" smtClean="0"/>
              <a:t>/</a:t>
            </a:r>
          </a:p>
          <a:p>
            <a:pPr marL="460375" indent="-446088">
              <a:buNone/>
            </a:pPr>
            <a:r>
              <a:rPr lang="en-US" sz="1050" dirty="0"/>
              <a:t>Rosenberg, J. M. &amp; </a:t>
            </a:r>
            <a:r>
              <a:rPr lang="en-US" sz="1050" dirty="0" err="1"/>
              <a:t>Henriksen</a:t>
            </a:r>
            <a:r>
              <a:rPr lang="en-US" sz="1050" dirty="0"/>
              <a:t>, D., (in preparation). Teachers’ data modeling as part of a teacher education research methods course. </a:t>
            </a:r>
            <a:endParaRPr lang="en-US" sz="1050" dirty="0" smtClean="0"/>
          </a:p>
        </p:txBody>
      </p:sp>
      <p:graphicFrame>
        <p:nvGraphicFramePr>
          <p:cNvPr id="5" name="Table 4"/>
          <p:cNvGraphicFramePr>
            <a:graphicFrameLocks noGrp="1"/>
          </p:cNvGraphicFramePr>
          <p:nvPr>
            <p:extLst>
              <p:ext uri="{D42A27DB-BD31-4B8C-83A1-F6EECF244321}">
                <p14:modId xmlns:p14="http://schemas.microsoft.com/office/powerpoint/2010/main" val="100484913"/>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smtClean="0">
                          <a:solidFill>
                            <a:srgbClr val="B5B8C4"/>
                          </a:solidFill>
                          <a:latin typeface="Helvetica Neue" charset="0"/>
                          <a:ea typeface="Helvetica Neue" charset="0"/>
                          <a:cs typeface="Helvetica Neue" charset="0"/>
                        </a:rPr>
                        <a:t>Introduction</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Overview</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Study 1</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Study 2</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chemeClr val="bg1"/>
                          </a:solidFill>
                          <a:latin typeface="Helvetica Neue" charset="0"/>
                          <a:ea typeface="Helvetica Neue" charset="0"/>
                          <a:cs typeface="Helvetica Neue" charset="0"/>
                        </a:rPr>
                        <a:t>Future Work</a:t>
                      </a:r>
                      <a:endParaRPr lang="en-US" sz="1600" b="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Tree>
    <p:extLst>
      <p:ext uri="{BB962C8B-B14F-4D97-AF65-F5344CB8AC3E}">
        <p14:creationId xmlns:p14="http://schemas.microsoft.com/office/powerpoint/2010/main" val="304270862"/>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mtClean="0"/>
              <a:t>References</a:t>
            </a:r>
          </a:p>
        </p:txBody>
      </p:sp>
      <p:sp>
        <p:nvSpPr>
          <p:cNvPr id="3" name="Content Placeholder 2"/>
          <p:cNvSpPr>
            <a:spLocks noGrp="1"/>
          </p:cNvSpPr>
          <p:nvPr>
            <p:ph idx="1"/>
          </p:nvPr>
        </p:nvSpPr>
        <p:spPr/>
        <p:txBody>
          <a:bodyPr>
            <a:noAutofit/>
          </a:bodyPr>
          <a:lstStyle/>
          <a:p>
            <a:pPr marL="460375" indent="-446088">
              <a:buNone/>
            </a:pPr>
            <a:r>
              <a:rPr lang="en-US" sz="1050" dirty="0"/>
              <a:t>Rosenberg, J. M. &amp; Krist, C. (2016, April). Characterizing students' epistemic considerations: An automated computational approach for embedded assessment responses. Poster presented at the National Association for Research in Science Teaching Annual International Conference, Baltimore, </a:t>
            </a:r>
            <a:r>
              <a:rPr lang="en-US" sz="1050" dirty="0" smtClean="0"/>
              <a:t>MD</a:t>
            </a:r>
          </a:p>
          <a:p>
            <a:pPr marL="460375" indent="-446088">
              <a:buNone/>
            </a:pPr>
            <a:r>
              <a:rPr lang="en-US" sz="1050" dirty="0" smtClean="0"/>
              <a:t>Rosenberg</a:t>
            </a:r>
            <a:r>
              <a:rPr lang="en-US" sz="1050" dirty="0"/>
              <a:t>, J. M. &amp; Schwarz, C. V. (2016, April). Examining fifth and sixth grade students’ epistemic considerations through an automated analysis of embedded assessment items. In B. </a:t>
            </a:r>
            <a:r>
              <a:rPr lang="en-US" sz="1050" dirty="0" err="1"/>
              <a:t>Reiser</a:t>
            </a:r>
            <a:r>
              <a:rPr lang="en-US" sz="1050" dirty="0"/>
              <a:t> (Chair), Longitudinal studies of elementary and middle school students’ epistemic considerations through participation in scientific practice. Related paper set presented at the National Association for Research in Science Teaching Annual International Conference, Baltimore, MD. </a:t>
            </a:r>
          </a:p>
          <a:p>
            <a:pPr marL="460375" indent="-446088">
              <a:buNone/>
            </a:pPr>
            <a:r>
              <a:rPr lang="en-US" sz="1050" dirty="0"/>
              <a:t>Rosenberg, J. M., &amp; </a:t>
            </a:r>
            <a:r>
              <a:rPr lang="en-US" sz="1050" dirty="0" err="1"/>
              <a:t>Ranellucci</a:t>
            </a:r>
            <a:r>
              <a:rPr lang="en-US" sz="1050" dirty="0"/>
              <a:t>, J. (2017). Student motivation in online science courses: A path to spending more time on course and higher achievement. </a:t>
            </a:r>
            <a:r>
              <a:rPr lang="en-US" sz="1050" i="1" dirty="0"/>
              <a:t>Michigan Virtual Learning Research Institute Blog: Research, Policy, Innovation &amp; Networks</a:t>
            </a:r>
            <a:r>
              <a:rPr lang="en-US" sz="1050" dirty="0"/>
              <a:t>. Retrieved from https://</a:t>
            </a:r>
            <a:r>
              <a:rPr lang="en-US" sz="1050" dirty="0" err="1"/>
              <a:t>mvlri.org</a:t>
            </a:r>
            <a:r>
              <a:rPr lang="en-US" sz="1050" dirty="0"/>
              <a:t>/blog/student-motivation-in-online-science-courses-a-path-to-spending-more-time-on-course-and-higher-achievement/</a:t>
            </a:r>
          </a:p>
          <a:p>
            <a:pPr marL="460375" indent="-446088">
              <a:buNone/>
            </a:pPr>
            <a:r>
              <a:rPr lang="en-US" sz="1050" dirty="0"/>
              <a:t>Rosenberg, J. M., </a:t>
            </a:r>
            <a:r>
              <a:rPr lang="en-US" sz="1050" dirty="0" err="1"/>
              <a:t>Greenhalgh</a:t>
            </a:r>
            <a:r>
              <a:rPr lang="en-US" sz="1050" dirty="0"/>
              <a:t>, S. P., &amp; Wolf, L. G. (2016, October). </a:t>
            </a:r>
            <a:r>
              <a:rPr lang="en-US" sz="1050" i="1" dirty="0"/>
              <a:t>Participating from near and far: Analyzing online graduate learning communities with social network analysis</a:t>
            </a:r>
            <a:r>
              <a:rPr lang="en-US" sz="1050" dirty="0"/>
              <a:t>. Paper presented at the Association for Educational Communications and Technology International Convention 2016, Las Vegas, NV.</a:t>
            </a:r>
          </a:p>
          <a:p>
            <a:pPr marL="460375" indent="-446088">
              <a:buNone/>
            </a:pPr>
            <a:r>
              <a:rPr lang="en-US" sz="1050" dirty="0"/>
              <a:t>Rosenberg, J. M., Schwarz, C. V., &amp; </a:t>
            </a:r>
            <a:r>
              <a:rPr lang="en-US" sz="1050" dirty="0" err="1"/>
              <a:t>Akcaoglu</a:t>
            </a:r>
            <a:r>
              <a:rPr lang="en-US" sz="1050" dirty="0"/>
              <a:t>, M. (under review). A comparative </a:t>
            </a:r>
            <a:r>
              <a:rPr lang="en-US" sz="1050" dirty="0" err="1"/>
              <a:t>longitidunal</a:t>
            </a:r>
            <a:r>
              <a:rPr lang="en-US" sz="1050" dirty="0"/>
              <a:t> case study of two fifth-grade teachers’ engagement in scientific modeling pedagogical practice. </a:t>
            </a:r>
            <a:r>
              <a:rPr lang="en-US" sz="1050" i="1" dirty="0"/>
              <a:t>Journal of Teacher Education.</a:t>
            </a:r>
            <a:endParaRPr lang="en-US" sz="1050" dirty="0"/>
          </a:p>
          <a:p>
            <a:pPr marL="460375" indent="-446088">
              <a:buNone/>
            </a:pPr>
            <a:r>
              <a:rPr lang="en-US" sz="1050" dirty="0"/>
              <a:t>Rosenberg, J. M., Schwarz, C. V., &amp; Lee, S. W.-Y. , &amp; </a:t>
            </a:r>
            <a:r>
              <a:rPr lang="en-US" sz="1050" dirty="0" err="1"/>
              <a:t>Akcaoglu</a:t>
            </a:r>
            <a:r>
              <a:rPr lang="en-US" sz="1050" dirty="0"/>
              <a:t>, M. (2015, April). A comparative longitudinal case study of the use of scientific modeling in the pedagogical practice of two fifth-grade science teachers. In A. Lo (Chair), </a:t>
            </a:r>
            <a:r>
              <a:rPr lang="en-US" sz="1050" i="1" dirty="0"/>
              <a:t>Leveraging the epistemic dimensions of scientific practice to support student's meaningful engagement in modeling.</a:t>
            </a:r>
            <a:r>
              <a:rPr lang="en-US" sz="1050" dirty="0"/>
              <a:t> Related paper set presented at the National Association for Research in Science Teaching Annual International Conference, Chicago, IL.</a:t>
            </a:r>
          </a:p>
          <a:p>
            <a:pPr marL="460375" indent="-446088">
              <a:buNone/>
            </a:pPr>
            <a:r>
              <a:rPr lang="en-US" sz="1050" dirty="0"/>
              <a:t>Rosenberg, J.M., </a:t>
            </a:r>
            <a:r>
              <a:rPr lang="en-US" sz="1050" dirty="0" err="1"/>
              <a:t>Greenhalgh</a:t>
            </a:r>
            <a:r>
              <a:rPr lang="en-US" sz="1050" dirty="0"/>
              <a:t>, S.P., Graves Wolf, L. &amp; Koehler, M.J. (2017). Strategies, use, and impact of social media for supporting teacher community within professional development: The case of one urban STEM program. </a:t>
            </a:r>
            <a:r>
              <a:rPr lang="en-US" sz="1050" i="1" dirty="0"/>
              <a:t>Journal of Computers in Mathematics and Science Teaching, 36</a:t>
            </a:r>
            <a:r>
              <a:rPr lang="en-US" sz="1050" dirty="0"/>
              <a:t>(3), 255-267. http://</a:t>
            </a:r>
            <a:r>
              <a:rPr lang="en-US" sz="1050" dirty="0" err="1"/>
              <a:t>www.learntechlib.org</a:t>
            </a:r>
            <a:r>
              <a:rPr lang="en-US" sz="1050" dirty="0"/>
              <a:t>/p/180387/</a:t>
            </a:r>
          </a:p>
          <a:p>
            <a:pPr marL="460375" indent="-446088">
              <a:buNone/>
            </a:pPr>
            <a:r>
              <a:rPr lang="en-US" sz="1050" dirty="0"/>
              <a:t>Schmidt, J. A., Rosenberg, J. M., &amp; </a:t>
            </a:r>
            <a:r>
              <a:rPr lang="en-US" sz="1050" dirty="0" err="1"/>
              <a:t>Beymer</a:t>
            </a:r>
            <a:r>
              <a:rPr lang="en-US" sz="1050" dirty="0"/>
              <a:t>, P. (2018). A person-in-context approach to student engagement in science: Examining learning activities and choice. Journal of Research in Science Teaching, 55(1), 19-43. https://</a:t>
            </a:r>
            <a:r>
              <a:rPr lang="en-US" sz="1050" dirty="0" err="1"/>
              <a:t>dx.doi.org</a:t>
            </a:r>
            <a:r>
              <a:rPr lang="en-US" sz="1050" dirty="0"/>
              <a:t>/10.1002/tea.21409 </a:t>
            </a:r>
          </a:p>
          <a:p>
            <a:pPr marL="460375" indent="-446088">
              <a:buNone/>
            </a:pPr>
            <a:r>
              <a:rPr lang="en-US" sz="1050" dirty="0"/>
              <a:t>Schmidt, J. A., Rosenberg, J. M., &amp; </a:t>
            </a:r>
            <a:r>
              <a:rPr lang="en-US" sz="1050" dirty="0" err="1"/>
              <a:t>Beymer</a:t>
            </a:r>
            <a:r>
              <a:rPr lang="en-US" sz="1050" dirty="0"/>
              <a:t>, P. (2018). A person-in-context approach to student engagement in science: Examining learning activities and choice. </a:t>
            </a:r>
            <a:r>
              <a:rPr lang="en-US" sz="1050" i="1" dirty="0"/>
              <a:t>Journal of Research in Science Teaching, 55</a:t>
            </a:r>
            <a:r>
              <a:rPr lang="en-US" sz="1050" dirty="0"/>
              <a:t>(1), 19-43. https://</a:t>
            </a:r>
            <a:r>
              <a:rPr lang="en-US" sz="1050" dirty="0" err="1"/>
              <a:t>dx.doi.org</a:t>
            </a:r>
            <a:r>
              <a:rPr lang="en-US" sz="1050" dirty="0"/>
              <a:t>/10.1002/tea.21409</a:t>
            </a:r>
          </a:p>
          <a:p>
            <a:pPr marL="460375" indent="-446088">
              <a:buNone/>
            </a:pPr>
            <a:r>
              <a:rPr lang="en-US" sz="1050" dirty="0"/>
              <a:t>Wild, C. J., &amp; </a:t>
            </a:r>
            <a:r>
              <a:rPr lang="en-US" sz="1050" dirty="0" err="1"/>
              <a:t>Pfannkuch</a:t>
            </a:r>
            <a:r>
              <a:rPr lang="en-US" sz="1050" dirty="0"/>
              <a:t>, M. (1999). Statistical thinking in empirical enquiry. International </a:t>
            </a:r>
            <a:r>
              <a:rPr lang="en-US" sz="1050" i="1" dirty="0"/>
              <a:t>Statistical Review, 67</a:t>
            </a:r>
            <a:r>
              <a:rPr lang="en-US" sz="1050" dirty="0"/>
              <a:t>(3), 223-248</a:t>
            </a:r>
            <a:r>
              <a:rPr lang="en-US" sz="1050" dirty="0" smtClean="0"/>
              <a:t>.</a:t>
            </a:r>
            <a:endParaRPr lang="en-US" sz="1050" dirty="0"/>
          </a:p>
        </p:txBody>
      </p:sp>
      <p:graphicFrame>
        <p:nvGraphicFramePr>
          <p:cNvPr id="5" name="Table 4"/>
          <p:cNvGraphicFramePr>
            <a:graphicFrameLocks noGrp="1"/>
          </p:cNvGraphicFramePr>
          <p:nvPr>
            <p:extLst>
              <p:ext uri="{D42A27DB-BD31-4B8C-83A1-F6EECF244321}">
                <p14:modId xmlns:p14="http://schemas.microsoft.com/office/powerpoint/2010/main" val="100484913"/>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smtClean="0">
                          <a:solidFill>
                            <a:srgbClr val="B5B8C4"/>
                          </a:solidFill>
                          <a:latin typeface="Helvetica Neue" charset="0"/>
                          <a:ea typeface="Helvetica Neue" charset="0"/>
                          <a:cs typeface="Helvetica Neue" charset="0"/>
                        </a:rPr>
                        <a:t>Introduction</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Overview</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Study 1</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Study 2</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chemeClr val="bg1"/>
                          </a:solidFill>
                          <a:latin typeface="Helvetica Neue" charset="0"/>
                          <a:ea typeface="Helvetica Neue" charset="0"/>
                          <a:cs typeface="Helvetica Neue" charset="0"/>
                        </a:rPr>
                        <a:t>Future Work</a:t>
                      </a:r>
                      <a:endParaRPr lang="en-US" sz="1600" b="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Tree>
    <p:extLst>
      <p:ext uri="{BB962C8B-B14F-4D97-AF65-F5344CB8AC3E}">
        <p14:creationId xmlns:p14="http://schemas.microsoft.com/office/powerpoint/2010/main" val="1458791329"/>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71714" y="901793"/>
            <a:ext cx="3349487" cy="3633444"/>
          </a:xfrm>
        </p:spPr>
        <p:txBody>
          <a:bodyPr anchor="ctr">
            <a:normAutofit/>
          </a:bodyPr>
          <a:lstStyle/>
          <a:p>
            <a:pPr marL="0" indent="0" algn="ctr">
              <a:buNone/>
            </a:pPr>
            <a:r>
              <a:rPr lang="en-US" sz="1800" smtClean="0"/>
              <a:t>Thank you to participating teachers and students and to collaborators</a:t>
            </a:r>
            <a:r>
              <a:rPr lang="en-US" sz="1800" smtClean="0"/>
              <a:t>!</a:t>
            </a:r>
            <a:endParaRPr lang="en-US" sz="1800" smtClean="0"/>
          </a:p>
          <a:p>
            <a:pPr marL="0" indent="0">
              <a:buNone/>
            </a:pPr>
            <a:endParaRPr lang="en-US" sz="1800"/>
          </a:p>
          <a:p>
            <a:pPr marL="0" indent="0">
              <a:buNone/>
            </a:pPr>
            <a:r>
              <a:rPr lang="en-US" sz="1800" smtClean="0"/>
              <a:t>Joshua Rosenberg </a:t>
            </a:r>
            <a:r>
              <a:rPr lang="en-US" sz="1800" smtClean="0">
                <a:hlinkClick r:id="rId3"/>
              </a:rPr>
              <a:t>jrosen@msu.edu</a:t>
            </a:r>
            <a:endParaRPr lang="en-US" sz="1800" smtClean="0"/>
          </a:p>
          <a:p>
            <a:pPr marL="0" indent="0">
              <a:buNone/>
            </a:pPr>
            <a:r>
              <a:rPr lang="en-US" sz="1800" smtClean="0">
                <a:hlinkClick r:id="rId4"/>
              </a:rPr>
              <a:t>http://jmichaelrosenberg.com</a:t>
            </a:r>
            <a:endParaRPr lang="en-US" sz="1800" smtClean="0"/>
          </a:p>
          <a:p>
            <a:pPr marL="0" indent="0">
              <a:buNone/>
            </a:pPr>
            <a:r>
              <a:rPr lang="en-US" sz="1800" smtClean="0">
                <a:hlinkClick r:id="rId5"/>
              </a:rPr>
              <a:t>@jrosenberg6432</a:t>
            </a:r>
            <a:endParaRPr lang="en-US" sz="1800" smtClean="0"/>
          </a:p>
          <a:p>
            <a:pPr marL="0" indent="0">
              <a:buNone/>
            </a:pPr>
            <a:r>
              <a:rPr lang="en-US" sz="1800" smtClean="0"/>
              <a:t>Michigan State University</a:t>
            </a:r>
            <a:endParaRPr lang="en-US" sz="1800"/>
          </a:p>
        </p:txBody>
      </p:sp>
      <p:pic>
        <p:nvPicPr>
          <p:cNvPr id="5" name="Picture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82957" y="1138209"/>
            <a:ext cx="4613799" cy="3160612"/>
          </a:xfrm>
          <a:prstGeom prst="rect">
            <a:avLst/>
          </a:prstGeom>
        </p:spPr>
      </p:pic>
      <p:graphicFrame>
        <p:nvGraphicFramePr>
          <p:cNvPr id="6" name="Table 5"/>
          <p:cNvGraphicFramePr>
            <a:graphicFrameLocks noGrp="1"/>
          </p:cNvGraphicFramePr>
          <p:nvPr>
            <p:extLst>
              <p:ext uri="{D42A27DB-BD31-4B8C-83A1-F6EECF244321}">
                <p14:modId xmlns:p14="http://schemas.microsoft.com/office/powerpoint/2010/main" val="100484913"/>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smtClean="0">
                          <a:solidFill>
                            <a:srgbClr val="B5B8C4"/>
                          </a:solidFill>
                          <a:latin typeface="Helvetica Neue" charset="0"/>
                          <a:ea typeface="Helvetica Neue" charset="0"/>
                          <a:cs typeface="Helvetica Neue" charset="0"/>
                        </a:rPr>
                        <a:t>Introduction</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Overview</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Study 1</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rgbClr val="B5B8C4"/>
                          </a:solidFill>
                          <a:latin typeface="Helvetica Neue" charset="0"/>
                          <a:ea typeface="Helvetica Neue" charset="0"/>
                          <a:cs typeface="Helvetica Neue" charset="0"/>
                        </a:rPr>
                        <a:t>Study 2</a:t>
                      </a:r>
                      <a:endParaRPr lang="en-US" sz="1600" b="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smtClean="0">
                          <a:solidFill>
                            <a:schemeClr val="bg1"/>
                          </a:solidFill>
                          <a:latin typeface="Helvetica Neue" charset="0"/>
                          <a:ea typeface="Helvetica Neue" charset="0"/>
                          <a:cs typeface="Helvetica Neue" charset="0"/>
                        </a:rPr>
                        <a:t>Future Work</a:t>
                      </a:r>
                      <a:endParaRPr lang="en-US" sz="1600" b="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
        <p:nvSpPr>
          <p:cNvPr id="4" name="Rectangle 3"/>
          <p:cNvSpPr/>
          <p:nvPr/>
        </p:nvSpPr>
        <p:spPr>
          <a:xfrm>
            <a:off x="-2" y="4782746"/>
            <a:ext cx="9144000" cy="1569660"/>
          </a:xfrm>
          <a:prstGeom prst="rect">
            <a:avLst/>
          </a:prstGeom>
        </p:spPr>
        <p:txBody>
          <a:bodyPr wrap="square">
            <a:spAutoFit/>
          </a:bodyPr>
          <a:lstStyle/>
          <a:p>
            <a:pPr algn="ctr"/>
            <a:r>
              <a:rPr lang="en-US" sz="1600" i="1" smtClean="0"/>
              <a:t>Thank you to the following organizations for support for this research presented:</a:t>
            </a:r>
          </a:p>
          <a:p>
            <a:pPr algn="ctr"/>
            <a:endParaRPr lang="en-US" sz="1600" smtClean="0"/>
          </a:p>
          <a:p>
            <a:pPr algn="ctr"/>
            <a:r>
              <a:rPr lang="en-US" sz="1600" smtClean="0"/>
              <a:t>Michigan Virtual Learning Research Institute and Michigan Virtual School</a:t>
            </a:r>
          </a:p>
          <a:p>
            <a:pPr algn="ctr"/>
            <a:r>
              <a:rPr lang="en-US" sz="1600" smtClean="0"/>
              <a:t>The Concord Consortium</a:t>
            </a:r>
          </a:p>
          <a:p>
            <a:pPr algn="ctr"/>
            <a:r>
              <a:rPr lang="en-US" sz="1600"/>
              <a:t>Michigan State </a:t>
            </a:r>
            <a:r>
              <a:rPr lang="en-US" sz="1600" smtClean="0"/>
              <a:t>University</a:t>
            </a:r>
          </a:p>
          <a:p>
            <a:pPr algn="ctr"/>
            <a:r>
              <a:rPr lang="en-US" sz="1600" smtClean="0"/>
              <a:t>The National Science Foundation</a:t>
            </a:r>
            <a:endParaRPr lang="en-US" sz="1600"/>
          </a:p>
        </p:txBody>
      </p:sp>
    </p:spTree>
    <p:extLst>
      <p:ext uri="{BB962C8B-B14F-4D97-AF65-F5344CB8AC3E}">
        <p14:creationId xmlns:p14="http://schemas.microsoft.com/office/powerpoint/2010/main" val="1983950026"/>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OTHER SLIDES</a:t>
            </a:r>
            <a:endParaRPr lang="en-US"/>
          </a:p>
        </p:txBody>
      </p:sp>
    </p:spTree>
    <p:extLst>
      <p:ext uri="{BB962C8B-B14F-4D97-AF65-F5344CB8AC3E}">
        <p14:creationId xmlns:p14="http://schemas.microsoft.com/office/powerpoint/2010/main" val="45704195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Changes in generality</a:t>
            </a:r>
            <a:endParaRPr lang="en-US" dirty="0"/>
          </a:p>
        </p:txBody>
      </p:sp>
      <p:pic>
        <p:nvPicPr>
          <p:cNvPr id="4" name="Picture 2" descr="https://lh4.googleusercontent.com/hdU_tvRVXRrusm8idRXeR4mbxe_sEhLM5Ks-t8tLiiDn-bgu5_eLPxUs8wsfsMsxizJzoakBSct8gte878zE31XfMGdphAeG81pJDEhzpIxO73sxl4jO_C_HQCNjUmM02FZUlODZ"/>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1884" y="1898208"/>
            <a:ext cx="5390004" cy="3982038"/>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3275655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val 7"/>
          <p:cNvSpPr/>
          <p:nvPr/>
        </p:nvSpPr>
        <p:spPr>
          <a:xfrm>
            <a:off x="1913481" y="1417659"/>
            <a:ext cx="5317038" cy="5317038"/>
          </a:xfrm>
          <a:prstGeom prst="ellipse">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p:txBody>
          <a:bodyPr>
            <a:normAutofit/>
          </a:bodyPr>
          <a:lstStyle/>
          <a:p>
            <a:r>
              <a:rPr lang="en-US" dirty="0" smtClean="0"/>
              <a:t>Research focused on work with data</a:t>
            </a:r>
            <a:endParaRPr lang="en-US" dirty="0"/>
          </a:p>
        </p:txBody>
      </p:sp>
      <p:sp>
        <p:nvSpPr>
          <p:cNvPr id="3" name="Content Placeholder 2"/>
          <p:cNvSpPr>
            <a:spLocks noGrp="1"/>
          </p:cNvSpPr>
          <p:nvPr>
            <p:ph idx="1"/>
          </p:nvPr>
        </p:nvSpPr>
        <p:spPr>
          <a:xfrm>
            <a:off x="457200" y="1637778"/>
            <a:ext cx="8229600" cy="4876800"/>
          </a:xfrm>
        </p:spPr>
        <p:txBody>
          <a:bodyPr/>
          <a:lstStyle/>
          <a:p>
            <a:endParaRPr lang="en-US" dirty="0"/>
          </a:p>
          <a:p>
            <a:pPr lvl="1"/>
            <a:endParaRPr lang="en-US" dirty="0"/>
          </a:p>
          <a:p>
            <a:pPr lvl="1"/>
            <a:endParaRPr lang="en-US" dirty="0" smtClean="0"/>
          </a:p>
          <a:p>
            <a:pPr lvl="1"/>
            <a:endParaRPr lang="en-US" dirty="0" smtClean="0"/>
          </a:p>
          <a:p>
            <a:pPr lvl="1"/>
            <a:endParaRPr lang="en-US" dirty="0" smtClean="0"/>
          </a:p>
          <a:p>
            <a:pPr lvl="1"/>
            <a:endParaRPr lang="en-US" dirty="0" smtClean="0"/>
          </a:p>
        </p:txBody>
      </p:sp>
      <p:graphicFrame>
        <p:nvGraphicFramePr>
          <p:cNvPr id="4" name="Diagram 3"/>
          <p:cNvGraphicFramePr/>
          <p:nvPr/>
        </p:nvGraphicFramePr>
        <p:xfrm>
          <a:off x="1524000" y="2044178"/>
          <a:ext cx="6096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p:cNvSpPr txBox="1"/>
          <p:nvPr/>
        </p:nvSpPr>
        <p:spPr>
          <a:xfrm>
            <a:off x="208311" y="1485489"/>
            <a:ext cx="1954060" cy="1631216"/>
          </a:xfrm>
          <a:prstGeom prst="rect">
            <a:avLst/>
          </a:prstGeom>
          <a:noFill/>
        </p:spPr>
        <p:txBody>
          <a:bodyPr wrap="square" rtlCol="0">
            <a:spAutoFit/>
          </a:bodyPr>
          <a:lstStyle/>
          <a:p>
            <a:pPr algn="ctr"/>
            <a:r>
              <a:rPr lang="en-US" sz="2000" i="1" dirty="0" smtClean="0">
                <a:latin typeface="Helvetica Neue" charset="0"/>
                <a:ea typeface="Helvetica Neue" charset="0"/>
                <a:cs typeface="Helvetica Neue" charset="0"/>
              </a:rPr>
              <a:t>Researchers’ design </a:t>
            </a:r>
            <a:r>
              <a:rPr lang="en-US" sz="2000" i="1" dirty="0">
                <a:latin typeface="Helvetica Neue" charset="0"/>
                <a:ea typeface="Helvetica Neue" charset="0"/>
                <a:cs typeface="Helvetica Neue" charset="0"/>
              </a:rPr>
              <a:t>and development of contexts </a:t>
            </a:r>
            <a:r>
              <a:rPr lang="en-US" sz="2000" i="1" dirty="0" smtClean="0">
                <a:latin typeface="Helvetica Neue" charset="0"/>
                <a:ea typeface="Helvetica Neue" charset="0"/>
                <a:cs typeface="Helvetica Neue" charset="0"/>
              </a:rPr>
              <a:t>for </a:t>
            </a:r>
            <a:r>
              <a:rPr lang="en-US" sz="2000" i="1" dirty="0">
                <a:latin typeface="Helvetica Neue" charset="0"/>
                <a:ea typeface="Helvetica Neue" charset="0"/>
                <a:cs typeface="Helvetica Neue" charset="0"/>
              </a:rPr>
              <a:t>work with data </a:t>
            </a:r>
          </a:p>
        </p:txBody>
      </p:sp>
      <p:sp>
        <p:nvSpPr>
          <p:cNvPr id="10" name="TextBox 9"/>
          <p:cNvSpPr txBox="1"/>
          <p:nvPr/>
        </p:nvSpPr>
        <p:spPr>
          <a:xfrm>
            <a:off x="7230519" y="3168237"/>
            <a:ext cx="1659699" cy="1815882"/>
          </a:xfrm>
          <a:prstGeom prst="rect">
            <a:avLst/>
          </a:prstGeom>
          <a:noFill/>
        </p:spPr>
        <p:txBody>
          <a:bodyPr wrap="square" rtlCol="0">
            <a:spAutoFit/>
          </a:bodyPr>
          <a:lstStyle/>
          <a:p>
            <a:pPr algn="ctr"/>
            <a:r>
              <a:rPr lang="en-US" sz="1600" dirty="0" smtClean="0">
                <a:latin typeface="Helvetica Neue" charset="0"/>
                <a:ea typeface="Helvetica Neue" charset="0"/>
                <a:cs typeface="Helvetica Neue" charset="0"/>
              </a:rPr>
              <a:t>Curricular standards,</a:t>
            </a:r>
          </a:p>
          <a:p>
            <a:pPr algn="ctr"/>
            <a:r>
              <a:rPr lang="en-US" sz="1600" dirty="0">
                <a:latin typeface="Helvetica Neue" charset="0"/>
                <a:ea typeface="Helvetica Neue" charset="0"/>
                <a:cs typeface="Helvetica Neue" charset="0"/>
              </a:rPr>
              <a:t>r</a:t>
            </a:r>
            <a:r>
              <a:rPr lang="en-US" sz="1600" dirty="0" smtClean="0">
                <a:latin typeface="Helvetica Neue" charset="0"/>
                <a:ea typeface="Helvetica Neue" charset="0"/>
                <a:cs typeface="Helvetica Neue" charset="0"/>
              </a:rPr>
              <a:t>esources,</a:t>
            </a:r>
          </a:p>
          <a:p>
            <a:pPr algn="ctr"/>
            <a:r>
              <a:rPr lang="en-US" sz="1600" dirty="0">
                <a:latin typeface="Helvetica Neue" charset="0"/>
                <a:ea typeface="Helvetica Neue" charset="0"/>
                <a:cs typeface="Helvetica Neue" charset="0"/>
              </a:rPr>
              <a:t>a</a:t>
            </a:r>
            <a:r>
              <a:rPr lang="en-US" sz="1600" dirty="0" smtClean="0">
                <a:latin typeface="Helvetica Neue" charset="0"/>
                <a:ea typeface="Helvetica Neue" charset="0"/>
                <a:cs typeface="Helvetica Neue" charset="0"/>
              </a:rPr>
              <a:t>ssessments, </a:t>
            </a:r>
          </a:p>
          <a:p>
            <a:pPr algn="ctr"/>
            <a:r>
              <a:rPr lang="en-US" sz="1600" dirty="0" smtClean="0">
                <a:latin typeface="Helvetica Neue" charset="0"/>
                <a:ea typeface="Helvetica Neue" charset="0"/>
                <a:cs typeface="Helvetica Neue" charset="0"/>
              </a:rPr>
              <a:t>and technological tools</a:t>
            </a:r>
          </a:p>
        </p:txBody>
      </p:sp>
      <p:graphicFrame>
        <p:nvGraphicFramePr>
          <p:cNvPr id="11" name="Table 10"/>
          <p:cNvGraphicFramePr>
            <a:graphicFrameLocks noGrp="1"/>
          </p:cNvGraphicFramePr>
          <p:nvPr>
            <p:extLst>
              <p:ext uri="{D42A27DB-BD31-4B8C-83A1-F6EECF244321}">
                <p14:modId xmlns:p14="http://schemas.microsoft.com/office/powerpoint/2010/main" val="1875002910"/>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dirty="0" smtClean="0">
                          <a:solidFill>
                            <a:schemeClr val="bg1"/>
                          </a:solidFill>
                          <a:latin typeface="Helvetica Neue" charset="0"/>
                          <a:ea typeface="Helvetica Neue" charset="0"/>
                          <a:cs typeface="Helvetica Neue" charset="0"/>
                        </a:rPr>
                        <a:t>Introduction</a:t>
                      </a:r>
                      <a:endParaRPr lang="en-US" sz="1600" b="0" dirty="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Overview</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1</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2</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Future Work</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
        <p:nvSpPr>
          <p:cNvPr id="12" name="TextBox 11"/>
          <p:cNvSpPr txBox="1"/>
          <p:nvPr/>
        </p:nvSpPr>
        <p:spPr>
          <a:xfrm>
            <a:off x="7039429" y="6550223"/>
            <a:ext cx="2145150" cy="307777"/>
          </a:xfrm>
          <a:prstGeom prst="rect">
            <a:avLst/>
          </a:prstGeom>
          <a:noFill/>
        </p:spPr>
        <p:txBody>
          <a:bodyPr wrap="square" rtlCol="0">
            <a:spAutoFit/>
          </a:bodyPr>
          <a:lstStyle/>
          <a:p>
            <a:pPr algn="ctr"/>
            <a:r>
              <a:rPr lang="en-US" sz="1400" dirty="0" smtClean="0">
                <a:latin typeface="Helvetica Neue" charset="0"/>
                <a:ea typeface="Helvetica Neue" charset="0"/>
                <a:cs typeface="Helvetica Neue" charset="0"/>
              </a:rPr>
              <a:t>Berland &amp; McNeil, 2017</a:t>
            </a:r>
            <a:endParaRPr lang="en-US" sz="1400" dirty="0">
              <a:latin typeface="Helvetica Neue" charset="0"/>
              <a:ea typeface="Helvetica Neue" charset="0"/>
              <a:cs typeface="Helvetica Neue" charset="0"/>
            </a:endParaRPr>
          </a:p>
        </p:txBody>
      </p:sp>
      <p:sp>
        <p:nvSpPr>
          <p:cNvPr id="13" name="TextBox 12"/>
          <p:cNvSpPr txBox="1"/>
          <p:nvPr/>
        </p:nvSpPr>
        <p:spPr>
          <a:xfrm>
            <a:off x="-40579" y="6545033"/>
            <a:ext cx="2145150" cy="307777"/>
          </a:xfrm>
          <a:prstGeom prst="rect">
            <a:avLst/>
          </a:prstGeom>
          <a:noFill/>
        </p:spPr>
        <p:txBody>
          <a:bodyPr wrap="square" rtlCol="0">
            <a:spAutoFit/>
          </a:bodyPr>
          <a:lstStyle/>
          <a:p>
            <a:pPr algn="ctr"/>
            <a:r>
              <a:rPr lang="en-US" sz="1400" dirty="0" smtClean="0">
                <a:latin typeface="Helvetica Neue" charset="0"/>
                <a:ea typeface="Helvetica Neue" charset="0"/>
                <a:cs typeface="Helvetica Neue" charset="0"/>
              </a:rPr>
              <a:t>Lehrer &amp; Schauble, 2015 </a:t>
            </a:r>
            <a:endParaRPr lang="en-US" sz="1400" dirty="0">
              <a:latin typeface="Helvetica Neue" charset="0"/>
              <a:ea typeface="Helvetica Neue" charset="0"/>
              <a:cs typeface="Helvetica Neue" charset="0"/>
            </a:endParaRPr>
          </a:p>
        </p:txBody>
      </p:sp>
    </p:spTree>
    <p:extLst>
      <p:ext uri="{BB962C8B-B14F-4D97-AF65-F5344CB8AC3E}">
        <p14:creationId xmlns:p14="http://schemas.microsoft.com/office/powerpoint/2010/main" val="83297712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986971"/>
            <a:ext cx="8229600" cy="5490029"/>
          </a:xfrm>
        </p:spPr>
        <p:txBody>
          <a:bodyPr anchor="ctr"/>
          <a:lstStyle/>
          <a:p>
            <a:pPr marL="0" indent="0">
              <a:buNone/>
            </a:pPr>
            <a:r>
              <a:rPr lang="en-US" dirty="0" smtClean="0">
                <a:solidFill>
                  <a:srgbClr val="B5B8C4"/>
                </a:solidFill>
              </a:rPr>
              <a:t>Introduction</a:t>
            </a:r>
          </a:p>
          <a:p>
            <a:pPr marL="0" indent="0">
              <a:buNone/>
            </a:pPr>
            <a:r>
              <a:rPr lang="en-US" dirty="0" smtClean="0"/>
              <a:t>Overview</a:t>
            </a:r>
          </a:p>
          <a:p>
            <a:pPr marL="0" indent="0">
              <a:buNone/>
            </a:pPr>
            <a:r>
              <a:rPr lang="en-US" dirty="0" smtClean="0">
                <a:solidFill>
                  <a:srgbClr val="B5B8C4"/>
                </a:solidFill>
              </a:rPr>
              <a:t>Study 1 </a:t>
            </a:r>
          </a:p>
          <a:p>
            <a:pPr marL="0" indent="0">
              <a:buNone/>
            </a:pPr>
            <a:r>
              <a:rPr lang="en-US" dirty="0" smtClean="0">
                <a:solidFill>
                  <a:srgbClr val="B5B8C4"/>
                </a:solidFill>
              </a:rPr>
              <a:t>Study 2</a:t>
            </a:r>
          </a:p>
          <a:p>
            <a:pPr marL="0" indent="0">
              <a:buNone/>
            </a:pPr>
            <a:r>
              <a:rPr lang="en-US" dirty="0" smtClean="0">
                <a:solidFill>
                  <a:srgbClr val="B5B8C4"/>
                </a:solidFill>
              </a:rPr>
              <a:t>Future Work </a:t>
            </a:r>
            <a:endParaRPr lang="en-US" dirty="0">
              <a:solidFill>
                <a:srgbClr val="B5B8C4"/>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104831331"/>
              </p:ext>
            </p:extLst>
          </p:nvPr>
        </p:nvGraphicFramePr>
        <p:xfrm>
          <a:off x="-2" y="-31433"/>
          <a:ext cx="9144000" cy="409947"/>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9947">
                <a:tc>
                  <a:txBody>
                    <a:bodyPr/>
                    <a:lstStyle/>
                    <a:p>
                      <a:pPr algn="ctr"/>
                      <a:r>
                        <a:rPr lang="en-US" sz="1600" b="0" dirty="0" smtClean="0">
                          <a:solidFill>
                            <a:srgbClr val="B5B8C4"/>
                          </a:solidFill>
                          <a:latin typeface="Helvetica Neue" charset="0"/>
                          <a:ea typeface="Helvetica Neue" charset="0"/>
                          <a:cs typeface="Helvetica Neue" charset="0"/>
                        </a:rPr>
                        <a:t>Introduction</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chemeClr val="bg1"/>
                          </a:solidFill>
                          <a:latin typeface="Helvetica Neue" charset="0"/>
                          <a:ea typeface="Helvetica Neue" charset="0"/>
                          <a:cs typeface="Helvetica Neue" charset="0"/>
                        </a:rPr>
                        <a:t>Overview</a:t>
                      </a:r>
                      <a:endParaRPr lang="en-US" sz="1600" b="0" dirty="0">
                        <a:solidFill>
                          <a:schemeClr val="bg1"/>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1</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Study 2</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c>
                  <a:txBody>
                    <a:bodyPr/>
                    <a:lstStyle/>
                    <a:p>
                      <a:pPr algn="ctr"/>
                      <a:r>
                        <a:rPr lang="en-US" sz="1600" b="0" dirty="0" smtClean="0">
                          <a:solidFill>
                            <a:srgbClr val="B5B8C4"/>
                          </a:solidFill>
                          <a:latin typeface="Helvetica Neue" charset="0"/>
                          <a:ea typeface="Helvetica Neue" charset="0"/>
                          <a:cs typeface="Helvetica Neue" charset="0"/>
                        </a:rPr>
                        <a:t>Future Work</a:t>
                      </a:r>
                      <a:endParaRPr lang="en-US" sz="1600" b="0" dirty="0">
                        <a:solidFill>
                          <a:srgbClr val="B5B8C4"/>
                        </a:solidFill>
                        <a:latin typeface="Helvetica Neue" charset="0"/>
                        <a:ea typeface="Helvetica Neue" charset="0"/>
                        <a:cs typeface="Helvetica Neue"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8453B"/>
                    </a:solidFill>
                  </a:tcPr>
                </a:tc>
              </a:tr>
            </a:tbl>
          </a:graphicData>
        </a:graphic>
      </p:graphicFrame>
    </p:spTree>
    <p:extLst>
      <p:ext uri="{BB962C8B-B14F-4D97-AF65-F5344CB8AC3E}">
        <p14:creationId xmlns:p14="http://schemas.microsoft.com/office/powerpoint/2010/main" val="106715746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larity">
  <a:themeElements>
    <a:clrScheme name="Elemental">
      <a:dk1>
        <a:sysClr val="windowText" lastClr="000000"/>
      </a:dk1>
      <a:lt1>
        <a:sysClr val="window" lastClr="FFFFFF"/>
      </a:lt1>
      <a:dk2>
        <a:srgbClr val="242852"/>
      </a:dk2>
      <a:lt2>
        <a:srgbClr val="ACCBF9"/>
      </a:lt2>
      <a:accent1>
        <a:srgbClr val="629DD1"/>
      </a:accent1>
      <a:accent2>
        <a:srgbClr val="297FD5"/>
      </a:accent2>
      <a:accent3>
        <a:srgbClr val="7F8FA9"/>
      </a:accent3>
      <a:accent4>
        <a:srgbClr val="4A66AC"/>
      </a:accent4>
      <a:accent5>
        <a:srgbClr val="5AA2AE"/>
      </a:accent5>
      <a:accent6>
        <a:srgbClr val="9D90A0"/>
      </a:accent6>
      <a:hlink>
        <a:srgbClr val="9454C3"/>
      </a:hlink>
      <a:folHlink>
        <a:srgbClr val="3EBBF0"/>
      </a:folHlink>
    </a:clrScheme>
    <a:fontScheme name="Office Classic 2">
      <a:maj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Waveform.thmx</Template>
  <TotalTime>114527</TotalTime>
  <Words>5336</Words>
  <Application>Microsoft Macintosh PowerPoint</Application>
  <PresentationFormat>On-screen Show (4:3)</PresentationFormat>
  <Paragraphs>1045</Paragraphs>
  <Slides>78</Slides>
  <Notes>57</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78</vt:i4>
      </vt:variant>
    </vt:vector>
  </HeadingPairs>
  <TitlesOfParts>
    <vt:vector size="88" baseType="lpstr">
      <vt:lpstr>Calibri</vt:lpstr>
      <vt:lpstr>Helvetica</vt:lpstr>
      <vt:lpstr>Helvetica Neue</vt:lpstr>
      <vt:lpstr>HelveticaNeue</vt:lpstr>
      <vt:lpstr>Mangal</vt:lpstr>
      <vt:lpstr>Symbol</vt:lpstr>
      <vt:lpstr>Wingdings</vt:lpstr>
      <vt:lpstr>Arial</vt:lpstr>
      <vt:lpstr>Arial</vt:lpstr>
      <vt:lpstr>Clarity</vt:lpstr>
      <vt:lpstr>Thinking of and with data: How students and teachers (and researchers) use data in STEM education</vt:lpstr>
      <vt:lpstr>PowerPoint Presentation</vt:lpstr>
      <vt:lpstr>Research interest</vt:lpstr>
      <vt:lpstr>Data is power(ful)</vt:lpstr>
      <vt:lpstr>Data is power(ful)</vt:lpstr>
      <vt:lpstr>Research focused on work with data</vt:lpstr>
      <vt:lpstr>Research focused on work with data</vt:lpstr>
      <vt:lpstr>Research focused on work with data</vt:lpstr>
      <vt:lpstr>PowerPoint Presentation</vt:lpstr>
      <vt:lpstr>OVERVIEW</vt:lpstr>
      <vt:lpstr>Questions about students’ work with data </vt:lpstr>
      <vt:lpstr>Questions about students’ work with data </vt:lpstr>
      <vt:lpstr>Example: Students’ use of simulations</vt:lpstr>
      <vt:lpstr>Example: Engaging in scientific practices</vt:lpstr>
      <vt:lpstr>Questions about teachers’ support for work with data</vt:lpstr>
      <vt:lpstr>Questions about teachers’ support for work with data</vt:lpstr>
      <vt:lpstr>Example: Teachers’ data modeling</vt:lpstr>
      <vt:lpstr>Example: Teachers’ use and adap of scientific modeling</vt:lpstr>
      <vt:lpstr>Research focused on work with data</vt:lpstr>
      <vt:lpstr>Researchers studying work with data</vt:lpstr>
      <vt:lpstr>Example: Development of communities on Twitter</vt:lpstr>
      <vt:lpstr>Example: Analysis of teachers’ TPACK using performance assessments</vt:lpstr>
      <vt:lpstr>How do K-12 students who work with data in science education engage in their learning?</vt:lpstr>
      <vt:lpstr>Work with data</vt:lpstr>
      <vt:lpstr>Work with data</vt:lpstr>
      <vt:lpstr>Work with data</vt:lpstr>
      <vt:lpstr>PowerPoint Presentation</vt:lpstr>
      <vt:lpstr>STUDY ONE</vt:lpstr>
      <vt:lpstr>Context and sample</vt:lpstr>
      <vt:lpstr>Research question</vt:lpstr>
      <vt:lpstr>Experience sampling method (ESM)</vt:lpstr>
      <vt:lpstr>Why ESM?</vt:lpstr>
      <vt:lpstr>Dimensions of engagement</vt:lpstr>
      <vt:lpstr>Person-oriented approach</vt:lpstr>
      <vt:lpstr>Profiles of engagement</vt:lpstr>
      <vt:lpstr>Universally Low</vt:lpstr>
      <vt:lpstr>Reluctant</vt:lpstr>
      <vt:lpstr>Pleasurable</vt:lpstr>
      <vt:lpstr>Full</vt:lpstr>
      <vt:lpstr>Profiles of engagement</vt:lpstr>
      <vt:lpstr>Different activities are associated with different profiles of engagement</vt:lpstr>
      <vt:lpstr>The impacts of choice on engagement</vt:lpstr>
      <vt:lpstr>The impacts of choice during laboratory</vt:lpstr>
      <vt:lpstr>Summary</vt:lpstr>
      <vt:lpstr>Implications for teachers</vt:lpstr>
      <vt:lpstr>PowerPoint Presentation</vt:lpstr>
      <vt:lpstr> STUDY 2</vt:lpstr>
      <vt:lpstr>Context and sample</vt:lpstr>
      <vt:lpstr>Research question</vt:lpstr>
      <vt:lpstr>Experience sampling method (ESM)</vt:lpstr>
      <vt:lpstr>Coding frame for teacher support for data practices</vt:lpstr>
      <vt:lpstr>Engagement and its conditions</vt:lpstr>
      <vt:lpstr>Constructing profiles</vt:lpstr>
      <vt:lpstr>Profiles of engagement and its conditions</vt:lpstr>
      <vt:lpstr>Universally low</vt:lpstr>
      <vt:lpstr>Pleasurable</vt:lpstr>
      <vt:lpstr>Highly challenged and disengaged</vt:lpstr>
      <vt:lpstr>Full</vt:lpstr>
      <vt:lpstr>Profiles of engagement and its conditions</vt:lpstr>
      <vt:lpstr>Quantitative findings: Engagement in data practices</vt:lpstr>
      <vt:lpstr>Qualitative findings: Engagement in data practices</vt:lpstr>
      <vt:lpstr>Summary</vt:lpstr>
      <vt:lpstr>Implications for teachers</vt:lpstr>
      <vt:lpstr>Findings from across both studies</vt:lpstr>
      <vt:lpstr>PowerPoint Presentation</vt:lpstr>
      <vt:lpstr>Research focused on work with data</vt:lpstr>
      <vt:lpstr>FUTURE WORK</vt:lpstr>
      <vt:lpstr>Students’ work with data:  Changes in students’ interest, future plans, and learning</vt:lpstr>
      <vt:lpstr>Students’ work with data:  Learning to do data science</vt:lpstr>
      <vt:lpstr>Future work: Helping teachers to do work with data</vt:lpstr>
      <vt:lpstr>PowerPoint Presentation</vt:lpstr>
      <vt:lpstr>Teachers’ support for work with data: Building STEM leadership through networks</vt:lpstr>
      <vt:lpstr>Research focused on work with data</vt:lpstr>
      <vt:lpstr>References</vt:lpstr>
      <vt:lpstr>References</vt:lpstr>
      <vt:lpstr>PowerPoint Presentation</vt:lpstr>
      <vt:lpstr>OTHER SLIDES</vt:lpstr>
      <vt:lpstr>Changes in generality</vt:lpstr>
    </vt:vector>
  </TitlesOfParts>
  <Company>University of Connecticut</Company>
  <LinksUpToDate>false</LinksUpToDate>
  <SharedDoc>false</SharedDoc>
  <HyperlinksChanged>false</HyperlinksChanged>
  <AppVersion>15.0040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Surface layer parameterizations are important </dc:title>
  <dc:creator>Aaron Rosenberg</dc:creator>
  <cp:lastModifiedBy>Rosenberg, Joshua Michael</cp:lastModifiedBy>
  <cp:revision>2738</cp:revision>
  <dcterms:created xsi:type="dcterms:W3CDTF">2014-12-16T19:18:20Z</dcterms:created>
  <dcterms:modified xsi:type="dcterms:W3CDTF">2018-01-23T19:40:48Z</dcterms:modified>
</cp:coreProperties>
</file>